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s/slide6.xml" ContentType="application/vnd.openxmlformats-officedocument.presentationml.slide+xml"/>
  <Override PartName="/ppt/notesSlides/notesSlide17.xml" ContentType="application/vnd.openxmlformats-officedocument.presentationml.notes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notesSlides/notesSlide6.xml" ContentType="application/vnd.openxmlformats-officedocument.presentationml.notesSlide+xml"/>
  <Default Extension="gif" ContentType="image/gif"/>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80" r:id="rId22"/>
    <p:sldId id="279" r:id="rId23"/>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p:present/>
    <p:sldAll/>
    <p:penClr>
      <a:prstClr val="red"/>
    </p:penClr>
  </p:showPr>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87197" autoAdjust="0"/>
  </p:normalViewPr>
  <p:slideViewPr>
    <p:cSldViewPr snapToGrid="0" snapToObjects="1">
      <p:cViewPr varScale="1">
        <p:scale>
          <a:sx n="95" d="100"/>
          <a:sy n="95" d="100"/>
        </p:scale>
        <p:origin x="-928" y="-104"/>
      </p:cViewPr>
      <p:guideLst>
        <p:guide orient="horz" pos="3072"/>
        <p:guide pos="4096"/>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9" name="Shape 2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0" name="Shape 30"/>
          <p:cNvSpPr>
            <a:spLocks noGrp="1"/>
          </p:cNvSpPr>
          <p:nvPr>
            <p:ph type="body" sz="quarter" idx="1"/>
          </p:nvPr>
        </p:nvSpPr>
        <p:spPr>
          <a:xfrm>
            <a:off x="914400" y="4343400"/>
            <a:ext cx="5029200" cy="4114800"/>
          </a:xfrm>
          <a:prstGeom prst="rect">
            <a:avLst/>
          </a:prstGeom>
        </p:spPr>
        <p:txBody>
          <a:bodyPr/>
          <a:lstStyle/>
          <a:p>
            <a:pPr lvl="0"/>
            <a:endParaRPr/>
          </a:p>
        </p:txBody>
      </p:sp>
    </p:spTree>
  </p:cSld>
  <p:clrMap bg1="lt1" tx1="dk1" bg2="lt2" tx2="dk2" accent1="accent1" accent2="accent2" accent3="accent3" accent4="accent4" accent5="accent5" accent6="accent6" hlink="hlink" folHlink="folHlink"/>
  <p:notesStyle>
    <a:lvl1pPr defTabSz="457200">
      <a:lnSpc>
        <a:spcPct val="125000"/>
      </a:lnSpc>
      <a:defRPr sz="2400">
        <a:latin typeface="Avenir Roman"/>
        <a:ea typeface="Avenir Roman"/>
        <a:cs typeface="Avenir Roman"/>
        <a:sym typeface="Avenir Roman"/>
      </a:defRPr>
    </a:lvl1pPr>
    <a:lvl2pPr indent="228600" defTabSz="457200">
      <a:lnSpc>
        <a:spcPct val="125000"/>
      </a:lnSpc>
      <a:defRPr sz="2400">
        <a:latin typeface="Avenir Roman"/>
        <a:ea typeface="Avenir Roman"/>
        <a:cs typeface="Avenir Roman"/>
        <a:sym typeface="Avenir Roman"/>
      </a:defRPr>
    </a:lvl2pPr>
    <a:lvl3pPr indent="457200" defTabSz="457200">
      <a:lnSpc>
        <a:spcPct val="125000"/>
      </a:lnSpc>
      <a:defRPr sz="2400">
        <a:latin typeface="Avenir Roman"/>
        <a:ea typeface="Avenir Roman"/>
        <a:cs typeface="Avenir Roman"/>
        <a:sym typeface="Avenir Roman"/>
      </a:defRPr>
    </a:lvl3pPr>
    <a:lvl4pPr indent="685800" defTabSz="457200">
      <a:lnSpc>
        <a:spcPct val="125000"/>
      </a:lnSpc>
      <a:defRPr sz="2400">
        <a:latin typeface="Avenir Roman"/>
        <a:ea typeface="Avenir Roman"/>
        <a:cs typeface="Avenir Roman"/>
        <a:sym typeface="Avenir Roman"/>
      </a:defRPr>
    </a:lvl4pPr>
    <a:lvl5pPr indent="914400" defTabSz="457200">
      <a:lnSpc>
        <a:spcPct val="125000"/>
      </a:lnSpc>
      <a:defRPr sz="2400">
        <a:latin typeface="Avenir Roman"/>
        <a:ea typeface="Avenir Roman"/>
        <a:cs typeface="Avenir Roman"/>
        <a:sym typeface="Avenir Roman"/>
      </a:defRPr>
    </a:lvl5pPr>
    <a:lvl6pPr indent="1143000" defTabSz="457200">
      <a:lnSpc>
        <a:spcPct val="125000"/>
      </a:lnSpc>
      <a:defRPr sz="2400">
        <a:latin typeface="Avenir Roman"/>
        <a:ea typeface="Avenir Roman"/>
        <a:cs typeface="Avenir Roman"/>
        <a:sym typeface="Avenir Roman"/>
      </a:defRPr>
    </a:lvl6pPr>
    <a:lvl7pPr indent="1371600" defTabSz="457200">
      <a:lnSpc>
        <a:spcPct val="125000"/>
      </a:lnSpc>
      <a:defRPr sz="2400">
        <a:latin typeface="Avenir Roman"/>
        <a:ea typeface="Avenir Roman"/>
        <a:cs typeface="Avenir Roman"/>
        <a:sym typeface="Avenir Roman"/>
      </a:defRPr>
    </a:lvl7pPr>
    <a:lvl8pPr indent="1600200" defTabSz="457200">
      <a:lnSpc>
        <a:spcPct val="125000"/>
      </a:lnSpc>
      <a:defRPr sz="2400">
        <a:latin typeface="Avenir Roman"/>
        <a:ea typeface="Avenir Roman"/>
        <a:cs typeface="Avenir Roman"/>
        <a:sym typeface="Avenir Roman"/>
      </a:defRPr>
    </a:lvl8pPr>
    <a:lvl9pPr indent="1828800" defTabSz="457200">
      <a:lnSpc>
        <a:spcPct val="125000"/>
      </a:lnSpc>
      <a:defRPr sz="2400">
        <a:latin typeface="Avenir Roman"/>
        <a:ea typeface="Avenir Roman"/>
        <a:cs typeface="Avenir Roman"/>
        <a:sym typeface="Avenir Roman"/>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 Id="rId3" Type="http://schemas.openxmlformats.org/officeDocument/2006/relationships/hyperlink" Target="http://amandagoldrickjones.files.wordpress.com/2012/01/clustercritappendix.pdf"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 name="Shape 47"/>
          <p:cNvSpPr>
            <a:spLocks noGrp="1" noRot="1" noChangeAspect="1"/>
          </p:cNvSpPr>
          <p:nvPr>
            <p:ph type="sldImg"/>
          </p:nvPr>
        </p:nvSpPr>
        <p:spPr>
          <a:prstGeom prst="rect">
            <a:avLst/>
          </a:prstGeom>
        </p:spPr>
        <p:txBody>
          <a:bodyPr/>
          <a:lstStyle/>
          <a:p>
            <a:pPr lvl="0"/>
            <a:endParaRPr/>
          </a:p>
        </p:txBody>
      </p:sp>
      <p:sp>
        <p:nvSpPr>
          <p:cNvPr id="48" name="Shape 48"/>
          <p:cNvSpPr>
            <a:spLocks noGrp="1"/>
          </p:cNvSpPr>
          <p:nvPr>
            <p:ph type="body" sz="quarter" idx="1"/>
          </p:nvPr>
        </p:nvSpPr>
        <p:spPr>
          <a:prstGeom prst="rect">
            <a:avLst/>
          </a:prstGeom>
        </p:spPr>
        <p:txBody>
          <a:bodyPr/>
          <a:lstStyle/>
          <a:p>
            <a:pPr lvl="0">
              <a:defRPr sz="1800"/>
            </a:pPr>
            <a:r>
              <a:rPr sz="2400" dirty="0"/>
              <a:t>The research project:</a:t>
            </a:r>
          </a:p>
          <a:p>
            <a:pPr lvl="0">
              <a:defRPr sz="1800"/>
            </a:pPr>
            <a:r>
              <a:rPr sz="2400" dirty="0"/>
              <a:t>-</a:t>
            </a:r>
            <a:r>
              <a:rPr sz="2400" dirty="0" smtClean="0"/>
              <a:t>-</a:t>
            </a:r>
            <a:r>
              <a:rPr lang="en-CA" sz="2400" dirty="0" smtClean="0"/>
              <a:t>is</a:t>
            </a:r>
            <a:r>
              <a:rPr sz="2400" dirty="0" smtClean="0"/>
              <a:t> </a:t>
            </a:r>
            <a:r>
              <a:rPr sz="2400" dirty="0"/>
              <a:t>in</a:t>
            </a:r>
            <a:r>
              <a:rPr sz="2400" dirty="0" smtClean="0"/>
              <a:t> </a:t>
            </a:r>
            <a:r>
              <a:rPr lang="en-CA" sz="2400" dirty="0" smtClean="0"/>
              <a:t>its initial </a:t>
            </a:r>
            <a:r>
              <a:rPr sz="2400" dirty="0" smtClean="0"/>
              <a:t>stages</a:t>
            </a:r>
            <a:r>
              <a:rPr lang="en-CA" sz="2400" dirty="0" smtClean="0"/>
              <a:t>;</a:t>
            </a:r>
            <a:r>
              <a:rPr lang="en-CA" sz="2400" baseline="0" dirty="0" smtClean="0"/>
              <a:t> results so far are based on </a:t>
            </a:r>
            <a:r>
              <a:rPr sz="2400" dirty="0" smtClean="0"/>
              <a:t>one </a:t>
            </a:r>
            <a:r>
              <a:rPr sz="2400" dirty="0"/>
              <a:t>pilot semester</a:t>
            </a:r>
            <a:r>
              <a:rPr sz="2400" dirty="0" smtClean="0"/>
              <a:t> </a:t>
            </a:r>
          </a:p>
          <a:p>
            <a:pPr lvl="0">
              <a:defRPr sz="1800"/>
            </a:pPr>
            <a:r>
              <a:rPr sz="2400" dirty="0"/>
              <a:t>-</a:t>
            </a:r>
            <a:r>
              <a:rPr sz="2400" dirty="0" smtClean="0"/>
              <a:t>-</a:t>
            </a:r>
            <a:r>
              <a:rPr lang="en-CA" sz="2400" dirty="0" smtClean="0"/>
              <a:t>falls under</a:t>
            </a:r>
            <a:r>
              <a:rPr sz="2400" dirty="0" smtClean="0"/>
              <a:t> </a:t>
            </a:r>
            <a:r>
              <a:rPr sz="2400" dirty="0"/>
              <a:t>applied research, </a:t>
            </a:r>
            <a:r>
              <a:rPr sz="2400" dirty="0" smtClean="0"/>
              <a:t>with</a:t>
            </a:r>
            <a:r>
              <a:rPr lang="en-CA" sz="2400" baseline="0" dirty="0" smtClean="0"/>
              <a:t> the</a:t>
            </a:r>
            <a:r>
              <a:rPr sz="2400" dirty="0" smtClean="0"/>
              <a:t> </a:t>
            </a:r>
            <a:r>
              <a:rPr sz="2400" dirty="0"/>
              <a:t>aim to enhance writing support for EAL students</a:t>
            </a:r>
          </a:p>
          <a:p>
            <a:pPr lvl="0">
              <a:defRPr sz="1800"/>
            </a:pPr>
            <a:endParaRPr sz="24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 name="Shape 52"/>
          <p:cNvSpPr>
            <a:spLocks noGrp="1" noRot="1" noChangeAspect="1"/>
          </p:cNvSpPr>
          <p:nvPr>
            <p:ph type="sldImg"/>
          </p:nvPr>
        </p:nvSpPr>
        <p:spPr>
          <a:prstGeom prst="rect">
            <a:avLst/>
          </a:prstGeom>
        </p:spPr>
        <p:txBody>
          <a:bodyPr/>
          <a:lstStyle/>
          <a:p>
            <a:pPr lvl="0"/>
            <a:endParaRPr/>
          </a:p>
        </p:txBody>
      </p:sp>
      <p:sp>
        <p:nvSpPr>
          <p:cNvPr id="53" name="Shape 53"/>
          <p:cNvSpPr>
            <a:spLocks noGrp="1"/>
          </p:cNvSpPr>
          <p:nvPr>
            <p:ph type="body" sz="quarter" idx="1"/>
          </p:nvPr>
        </p:nvSpPr>
        <p:spPr>
          <a:prstGeom prst="rect">
            <a:avLst/>
          </a:prstGeom>
        </p:spPr>
        <p:txBody>
          <a:bodyPr/>
          <a:lstStyle/>
          <a:p>
            <a:pPr lvl="0">
              <a:defRPr sz="1800"/>
            </a:pPr>
            <a:r>
              <a:rPr sz="2400" dirty="0">
                <a:latin typeface="Avenir Book"/>
                <a:cs typeface="Avenir Book"/>
              </a:rPr>
              <a:t>Larger motives for trained, regular peer review: </a:t>
            </a:r>
          </a:p>
          <a:p>
            <a:pPr lvl="1">
              <a:buFont typeface="Arial"/>
              <a:buChar char="•"/>
              <a:defRPr sz="1800"/>
            </a:pPr>
            <a:r>
              <a:rPr sz="2400" dirty="0">
                <a:latin typeface="Avenir Book"/>
                <a:cs typeface="Avenir Book"/>
              </a:rPr>
              <a:t>help pre-professional students successfully negotiate the transition from classroom to professional discourse; </a:t>
            </a:r>
          </a:p>
          <a:p>
            <a:pPr lvl="1">
              <a:buFont typeface="Arial"/>
              <a:buChar char="•"/>
              <a:defRPr sz="1800"/>
            </a:pPr>
            <a:r>
              <a:rPr sz="2400" dirty="0">
                <a:latin typeface="Avenir Book"/>
                <a:cs typeface="Avenir Book"/>
              </a:rPr>
              <a:t>help EAL writers gain more abilities and confidence</a:t>
            </a:r>
            <a:endParaRPr sz="2400" dirty="0" smtClean="0">
              <a:latin typeface="Avenir Book"/>
              <a:cs typeface="Avenir Book"/>
            </a:endParaRPr>
          </a:p>
          <a:p>
            <a:pPr lvl="0">
              <a:defRPr sz="1800"/>
            </a:pPr>
            <a:endParaRPr lang="en-CA" sz="2400" dirty="0" smtClean="0">
              <a:latin typeface="Avenir Book"/>
              <a:cs typeface="Avenir Book"/>
            </a:endParaRPr>
          </a:p>
          <a:p>
            <a:pPr marL="0" marR="0" lvl="0" indent="0" defTabSz="457200" eaLnBrk="1" fontAlgn="auto" latinLnBrk="0" hangingPunct="1">
              <a:lnSpc>
                <a:spcPct val="125000"/>
              </a:lnSpc>
              <a:spcBef>
                <a:spcPts val="0"/>
              </a:spcBef>
              <a:spcAft>
                <a:spcPts val="0"/>
              </a:spcAft>
              <a:buClrTx/>
              <a:buSzTx/>
              <a:buFontTx/>
              <a:buNone/>
              <a:tabLst/>
              <a:defRPr sz="1800"/>
            </a:pPr>
            <a:r>
              <a:rPr sz="2400" dirty="0" smtClean="0">
                <a:latin typeface="Avenir Book"/>
                <a:cs typeface="Avenir Book"/>
              </a:rPr>
              <a:t>Note</a:t>
            </a:r>
            <a:r>
              <a:rPr sz="2400" dirty="0">
                <a:latin typeface="Avenir Book"/>
                <a:cs typeface="Avenir Book"/>
              </a:rPr>
              <a:t>:</a:t>
            </a:r>
            <a:r>
              <a:rPr sz="2400" dirty="0" smtClean="0">
                <a:latin typeface="Avenir Book"/>
                <a:cs typeface="Avenir Book"/>
              </a:rPr>
              <a:t> </a:t>
            </a:r>
            <a:r>
              <a:rPr lang="en-CA" sz="2400" dirty="0" smtClean="0">
                <a:latin typeface="Avenir Book"/>
                <a:cs typeface="Avenir Book"/>
              </a:rPr>
              <a:t>I </a:t>
            </a:r>
            <a:r>
              <a:rPr sz="2400" dirty="0" smtClean="0">
                <a:latin typeface="Avenir Book"/>
                <a:cs typeface="Avenir Book"/>
              </a:rPr>
              <a:t>differentiate </a:t>
            </a:r>
            <a:r>
              <a:rPr sz="2400" dirty="0">
                <a:latin typeface="Avenir Book"/>
                <a:cs typeface="Avenir Book"/>
              </a:rPr>
              <a:t>team-based/collaborative writing from peer review, even though both are socially mediated and interrelated</a:t>
            </a:r>
            <a:r>
              <a:rPr sz="2400" dirty="0" smtClean="0">
                <a:latin typeface="Avenir Book"/>
                <a:cs typeface="Avenir Book"/>
              </a:rPr>
              <a:t>.</a:t>
            </a:r>
            <a:r>
              <a:rPr lang="en-CA" sz="2400" dirty="0" smtClean="0">
                <a:latin typeface="Avenir Book"/>
                <a:cs typeface="Avenir Book"/>
              </a:rPr>
              <a:t> This follows</a:t>
            </a:r>
            <a:r>
              <a:rPr lang="en-CA" sz="2400" baseline="0" dirty="0" smtClean="0">
                <a:latin typeface="Avenir Book"/>
                <a:cs typeface="Avenir Book"/>
              </a:rPr>
              <a:t> </a:t>
            </a:r>
            <a:r>
              <a:rPr lang="en-CA" sz="2400" baseline="0" dirty="0" err="1" smtClean="0">
                <a:latin typeface="Avenir Book"/>
                <a:cs typeface="Avenir Book"/>
              </a:rPr>
              <a:t>DiPardo</a:t>
            </a:r>
            <a:r>
              <a:rPr lang="en-CA" sz="2400" baseline="0" dirty="0" smtClean="0">
                <a:latin typeface="Avenir Book"/>
                <a:cs typeface="Avenir Book"/>
              </a:rPr>
              <a:t> and Freedman,</a:t>
            </a:r>
            <a:r>
              <a:rPr lang="en-CA" sz="2400" dirty="0" smtClean="0">
                <a:latin typeface="Avenir Book"/>
                <a:cs typeface="Avenir Book"/>
              </a:rPr>
              <a:t> “</a:t>
            </a:r>
            <a:r>
              <a:rPr lang="en-US" sz="2400" dirty="0" smtClean="0">
                <a:latin typeface="Avenir Book"/>
                <a:cs typeface="Avenir Book"/>
              </a:rPr>
              <a:t>Peer Response Groups in the Writing Classroom: Theoretic Foundations and New</a:t>
            </a:r>
            <a:r>
              <a:rPr lang="en-US" sz="2400" baseline="0" dirty="0" smtClean="0">
                <a:latin typeface="Avenir Book"/>
                <a:cs typeface="Avenir Book"/>
              </a:rPr>
              <a:t> </a:t>
            </a:r>
            <a:r>
              <a:rPr lang="en-US" sz="2400" dirty="0" smtClean="0">
                <a:latin typeface="Avenir Book"/>
                <a:cs typeface="Avenir Book"/>
              </a:rPr>
              <a:t>Directions”</a:t>
            </a:r>
            <a:r>
              <a:rPr lang="en-US" sz="2400" baseline="0" dirty="0" smtClean="0">
                <a:latin typeface="Avenir Book"/>
                <a:cs typeface="Avenir Book"/>
              </a:rPr>
              <a:t> (</a:t>
            </a:r>
            <a:r>
              <a:rPr lang="en-US" sz="2400" dirty="0" smtClean="0">
                <a:latin typeface="Avenir Book"/>
                <a:cs typeface="Avenir Book"/>
              </a:rPr>
              <a:t>Review of Educational Research, Vol. 58, No. 2. (Summer, 1988), pp. 119-149) as well as more recent discussions of peer review</a:t>
            </a:r>
            <a:r>
              <a:rPr lang="en-US" sz="2400" baseline="0" dirty="0" smtClean="0">
                <a:latin typeface="Avenir Book"/>
                <a:cs typeface="Avenir Book"/>
              </a:rPr>
              <a:t> such as </a:t>
            </a:r>
            <a:r>
              <a:rPr lang="en-US" sz="2400" dirty="0" err="1" smtClean="0">
                <a:latin typeface="Avenir Book"/>
                <a:cs typeface="Avenir Book"/>
              </a:rPr>
              <a:t>Kastma</a:t>
            </a:r>
            <a:r>
              <a:rPr lang="en-US" sz="2400" dirty="0" smtClean="0">
                <a:latin typeface="Avenir Book"/>
                <a:cs typeface="Avenir Book"/>
              </a:rPr>
              <a:t>- </a:t>
            </a:r>
            <a:r>
              <a:rPr lang="en-US" sz="2400" dirty="0" err="1" smtClean="0">
                <a:latin typeface="Avenir Book"/>
                <a:cs typeface="Avenir Book"/>
              </a:rPr>
              <a:t>Breuch’s</a:t>
            </a:r>
            <a:r>
              <a:rPr lang="en-CA" sz="2400" smtClean="0">
                <a:latin typeface="Avenir Book"/>
                <a:cs typeface="Avenir Book"/>
              </a:rPr>
              <a:t> </a:t>
            </a:r>
            <a:r>
              <a:rPr lang="en-CA" sz="2400" i="1" smtClean="0">
                <a:latin typeface="Avenir Book"/>
                <a:cs typeface="Avenir Book"/>
              </a:rPr>
              <a:t>Virtual</a:t>
            </a:r>
            <a:r>
              <a:rPr lang="en-CA" sz="2400" i="1" baseline="0" smtClean="0">
                <a:latin typeface="Avenir Book"/>
                <a:cs typeface="Avenir Book"/>
              </a:rPr>
              <a:t> </a:t>
            </a:r>
            <a:r>
              <a:rPr lang="en-CA" sz="2400" i="1" baseline="0" dirty="0" smtClean="0">
                <a:latin typeface="Avenir Book"/>
                <a:cs typeface="Avenir Book"/>
              </a:rPr>
              <a:t>Peer Review: Teaching and Learning about Writing in </a:t>
            </a:r>
            <a:r>
              <a:rPr lang="en-CA" sz="2400" i="1" baseline="0" smtClean="0">
                <a:latin typeface="Avenir Book"/>
                <a:cs typeface="Avenir Book"/>
              </a:rPr>
              <a:t>Online Environments</a:t>
            </a:r>
            <a:r>
              <a:rPr lang="en-CA" sz="2400" i="0" baseline="0" smtClean="0">
                <a:latin typeface="Avenir Book"/>
                <a:cs typeface="Avenir Book"/>
              </a:rPr>
              <a:t> (</a:t>
            </a:r>
            <a:r>
              <a:rPr lang="en-CA" sz="2400" baseline="0" smtClean="0">
                <a:latin typeface="Avenir Book"/>
                <a:cs typeface="Avenir Book"/>
              </a:rPr>
              <a:t>2012</a:t>
            </a:r>
            <a:r>
              <a:rPr lang="en-CA" sz="2400" baseline="0" dirty="0" smtClean="0">
                <a:latin typeface="Avenir Book"/>
                <a:cs typeface="Avenir Book"/>
              </a:rPr>
              <a:t>).</a:t>
            </a:r>
            <a:endParaRPr sz="2400" dirty="0" smtClean="0">
              <a:latin typeface="Avenir Book"/>
              <a:cs typeface="Avenir Book"/>
            </a:endParaRPr>
          </a:p>
          <a:p>
            <a:pPr lvl="0">
              <a:defRPr sz="1800"/>
            </a:pPr>
            <a:endParaRPr sz="2400" dirty="0">
              <a:latin typeface="Avenir Book"/>
              <a:cs typeface="Avenir Book"/>
            </a:endParaRPr>
          </a:p>
          <a:p>
            <a:pPr lvl="0">
              <a:defRPr sz="1800"/>
            </a:pPr>
            <a:endParaRPr sz="2400" dirty="0">
              <a:latin typeface="Avenir Book"/>
              <a:cs typeface="Avenir Book"/>
            </a:endParaRPr>
          </a:p>
          <a:p>
            <a:pPr lvl="0">
              <a:defRPr sz="1800"/>
            </a:pPr>
            <a:endParaRPr sz="2400" dirty="0">
              <a:latin typeface="Avenir Book"/>
              <a:cs typeface="Avenir Book"/>
            </a:endParaRPr>
          </a:p>
          <a:p>
            <a:pPr lvl="0">
              <a:defRPr sz="1800"/>
            </a:pPr>
            <a:endParaRPr sz="2400" dirty="0">
              <a:latin typeface="Avenir Book"/>
              <a:cs typeface="Avenir Book"/>
            </a:endParaRPr>
          </a:p>
          <a:p>
            <a:pPr lvl="0">
              <a:defRPr sz="1800"/>
            </a:pPr>
            <a:endParaRPr sz="2400" dirty="0">
              <a:latin typeface="Avenir Book"/>
              <a:cs typeface="Avenir Book"/>
            </a:endParaRPr>
          </a:p>
          <a:p>
            <a:pPr lvl="0">
              <a:defRPr sz="1800"/>
            </a:pPr>
            <a:endParaRPr sz="2400" dirty="0">
              <a:latin typeface="Avenir Book"/>
              <a:cs typeface="Avenir Book"/>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 name="Shape 57"/>
          <p:cNvSpPr>
            <a:spLocks noGrp="1" noRot="1" noChangeAspect="1"/>
          </p:cNvSpPr>
          <p:nvPr>
            <p:ph type="sldImg"/>
          </p:nvPr>
        </p:nvSpPr>
        <p:spPr>
          <a:prstGeom prst="rect">
            <a:avLst/>
          </a:prstGeom>
        </p:spPr>
        <p:txBody>
          <a:bodyPr/>
          <a:lstStyle/>
          <a:p>
            <a:pPr lvl="0"/>
            <a:endParaRPr/>
          </a:p>
        </p:txBody>
      </p:sp>
      <p:sp>
        <p:nvSpPr>
          <p:cNvPr id="58" name="Shape 58"/>
          <p:cNvSpPr>
            <a:spLocks noGrp="1"/>
          </p:cNvSpPr>
          <p:nvPr>
            <p:ph type="body" sz="quarter" idx="1"/>
          </p:nvPr>
        </p:nvSpPr>
        <p:spPr>
          <a:prstGeom prst="rect">
            <a:avLst/>
          </a:prstGeom>
        </p:spPr>
        <p:txBody>
          <a:bodyPr/>
          <a:lstStyle/>
          <a:p>
            <a:pPr lvl="0">
              <a:lnSpc>
                <a:spcPct val="100000"/>
              </a:lnSpc>
              <a:defRPr sz="1800"/>
            </a:pPr>
            <a:r>
              <a:rPr sz="1600" dirty="0" smtClean="0">
                <a:latin typeface="Avenir Book"/>
                <a:cs typeface="Avenir Book"/>
              </a:rPr>
              <a:t>PR </a:t>
            </a:r>
            <a:r>
              <a:rPr sz="1600" dirty="0">
                <a:latin typeface="Avenir Book"/>
                <a:cs typeface="Avenir Book"/>
              </a:rPr>
              <a:t>not forefronted in large part because of negative perceptions about its quality, efficiency, and overall value. PR tends to be equated with editing for grammar or mechanics (Holst-Larkin, 2008; Rieber, 2010).</a:t>
            </a:r>
            <a:r>
              <a:rPr sz="1600" dirty="0" smtClean="0">
                <a:latin typeface="Avenir Book"/>
                <a:cs typeface="Avenir Book"/>
              </a:rPr>
              <a:t> This </a:t>
            </a:r>
            <a:r>
              <a:rPr sz="1600" dirty="0">
                <a:latin typeface="Avenir Book"/>
                <a:cs typeface="Avenir Book"/>
              </a:rPr>
              <a:t>perception biases student and faculty attitudes about peer review (Vorobel &amp; Kim, 2013; Ren &amp; Hu, 2012) and militates against writers for whom English is an additional language.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 name="Shape 62"/>
          <p:cNvSpPr>
            <a:spLocks noGrp="1" noRot="1" noChangeAspect="1"/>
          </p:cNvSpPr>
          <p:nvPr>
            <p:ph type="sldImg"/>
          </p:nvPr>
        </p:nvSpPr>
        <p:spPr>
          <a:prstGeom prst="rect">
            <a:avLst/>
          </a:prstGeom>
        </p:spPr>
        <p:txBody>
          <a:bodyPr/>
          <a:lstStyle/>
          <a:p>
            <a:pPr lvl="0"/>
            <a:endParaRPr/>
          </a:p>
        </p:txBody>
      </p:sp>
      <p:sp>
        <p:nvSpPr>
          <p:cNvPr id="63" name="Shape 63"/>
          <p:cNvSpPr>
            <a:spLocks noGrp="1"/>
          </p:cNvSpPr>
          <p:nvPr>
            <p:ph type="body" sz="quarter" idx="1"/>
          </p:nvPr>
        </p:nvSpPr>
        <p:spPr>
          <a:prstGeom prst="rect">
            <a:avLst/>
          </a:prstGeom>
        </p:spPr>
        <p:txBody>
          <a:bodyPr/>
          <a:lstStyle/>
          <a:p>
            <a:pPr lvl="0">
              <a:lnSpc>
                <a:spcPct val="100000"/>
              </a:lnSpc>
              <a:defRPr sz="1800"/>
            </a:pPr>
            <a:endParaRPr sz="16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 name="Shape 68"/>
          <p:cNvSpPr>
            <a:spLocks noGrp="1" noRot="1" noChangeAspect="1"/>
          </p:cNvSpPr>
          <p:nvPr>
            <p:ph type="sldImg"/>
          </p:nvPr>
        </p:nvSpPr>
        <p:spPr>
          <a:prstGeom prst="rect">
            <a:avLst/>
          </a:prstGeom>
        </p:spPr>
        <p:txBody>
          <a:bodyPr/>
          <a:lstStyle/>
          <a:p>
            <a:pPr lvl="0"/>
            <a:endParaRPr/>
          </a:p>
        </p:txBody>
      </p:sp>
      <p:sp>
        <p:nvSpPr>
          <p:cNvPr id="69" name="Shape 69"/>
          <p:cNvSpPr>
            <a:spLocks noGrp="1"/>
          </p:cNvSpPr>
          <p:nvPr>
            <p:ph type="body" sz="quarter" idx="1"/>
          </p:nvPr>
        </p:nvSpPr>
        <p:spPr>
          <a:prstGeom prst="rect">
            <a:avLst/>
          </a:prstGeom>
        </p:spPr>
        <p:txBody>
          <a:bodyPr/>
          <a:lstStyle/>
          <a:p>
            <a:pPr lvl="0">
              <a:lnSpc>
                <a:spcPct val="100000"/>
              </a:lnSpc>
              <a:defRPr sz="1800"/>
            </a:pPr>
            <a:endParaRPr sz="160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 name="Shape 92"/>
          <p:cNvSpPr>
            <a:spLocks noGrp="1" noRot="1" noChangeAspect="1"/>
          </p:cNvSpPr>
          <p:nvPr>
            <p:ph type="sldImg"/>
          </p:nvPr>
        </p:nvSpPr>
        <p:spPr>
          <a:prstGeom prst="rect">
            <a:avLst/>
          </a:prstGeom>
        </p:spPr>
        <p:txBody>
          <a:bodyPr/>
          <a:lstStyle/>
          <a:p>
            <a:pPr lvl="0"/>
            <a:endParaRPr/>
          </a:p>
        </p:txBody>
      </p:sp>
      <p:sp>
        <p:nvSpPr>
          <p:cNvPr id="93" name="Shape 93"/>
          <p:cNvSpPr>
            <a:spLocks noGrp="1"/>
          </p:cNvSpPr>
          <p:nvPr>
            <p:ph type="body" sz="quarter" idx="1"/>
          </p:nvPr>
        </p:nvSpPr>
        <p:spPr>
          <a:prstGeom prst="rect">
            <a:avLst/>
          </a:prstGeom>
        </p:spPr>
        <p:txBody>
          <a:bodyPr/>
          <a:lstStyle/>
          <a:p>
            <a:pPr lvl="0">
              <a:lnSpc>
                <a:spcPct val="100000"/>
              </a:lnSpc>
              <a:defRPr sz="1800"/>
            </a:pPr>
            <a:endParaRPr sz="16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 name="Shape 97"/>
          <p:cNvSpPr>
            <a:spLocks noGrp="1" noRot="1" noChangeAspect="1"/>
          </p:cNvSpPr>
          <p:nvPr>
            <p:ph type="sldImg"/>
          </p:nvPr>
        </p:nvSpPr>
        <p:spPr>
          <a:prstGeom prst="rect">
            <a:avLst/>
          </a:prstGeom>
        </p:spPr>
        <p:txBody>
          <a:bodyPr/>
          <a:lstStyle/>
          <a:p>
            <a:pPr lvl="0"/>
            <a:endParaRPr/>
          </a:p>
        </p:txBody>
      </p:sp>
      <p:sp>
        <p:nvSpPr>
          <p:cNvPr id="98" name="Shape 98"/>
          <p:cNvSpPr>
            <a:spLocks noGrp="1"/>
          </p:cNvSpPr>
          <p:nvPr>
            <p:ph type="body" sz="quarter" idx="1"/>
          </p:nvPr>
        </p:nvSpPr>
        <p:spPr>
          <a:prstGeom prst="rect">
            <a:avLst/>
          </a:prstGeom>
        </p:spPr>
        <p:txBody>
          <a:bodyPr/>
          <a:lstStyle/>
          <a:p>
            <a:pPr lvl="0">
              <a:lnSpc>
                <a:spcPct val="100000"/>
              </a:lnSpc>
              <a:defRPr sz="1800"/>
            </a:pPr>
            <a:endParaRPr sz="16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 name="Shape 120"/>
          <p:cNvSpPr>
            <a:spLocks noGrp="1" noRot="1" noChangeAspect="1"/>
          </p:cNvSpPr>
          <p:nvPr>
            <p:ph type="sldImg"/>
          </p:nvPr>
        </p:nvSpPr>
        <p:spPr>
          <a:prstGeom prst="rect">
            <a:avLst/>
          </a:prstGeom>
        </p:spPr>
        <p:txBody>
          <a:bodyPr/>
          <a:lstStyle/>
          <a:p>
            <a:pPr lvl="0"/>
            <a:endParaRPr/>
          </a:p>
        </p:txBody>
      </p:sp>
      <p:sp>
        <p:nvSpPr>
          <p:cNvPr id="121" name="Shape 121"/>
          <p:cNvSpPr>
            <a:spLocks noGrp="1"/>
          </p:cNvSpPr>
          <p:nvPr>
            <p:ph type="body" sz="quarter" idx="1"/>
          </p:nvPr>
        </p:nvSpPr>
        <p:spPr>
          <a:prstGeom prst="rect">
            <a:avLst/>
          </a:prstGeom>
        </p:spPr>
        <p:txBody>
          <a:bodyPr/>
          <a:lstStyle/>
          <a:p>
            <a:pPr lvl="0">
              <a:lnSpc>
                <a:spcPct val="100000"/>
              </a:lnSpc>
              <a:defRPr sz="1800"/>
            </a:pPr>
            <a:endParaRPr sz="16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6" name="Shape 126"/>
          <p:cNvSpPr>
            <a:spLocks noGrp="1" noRot="1" noChangeAspect="1"/>
          </p:cNvSpPr>
          <p:nvPr>
            <p:ph type="sldImg"/>
          </p:nvPr>
        </p:nvSpPr>
        <p:spPr>
          <a:prstGeom prst="rect">
            <a:avLst/>
          </a:prstGeom>
        </p:spPr>
        <p:txBody>
          <a:bodyPr/>
          <a:lstStyle/>
          <a:p>
            <a:pPr lvl="0"/>
            <a:endParaRPr/>
          </a:p>
        </p:txBody>
      </p:sp>
      <p:sp>
        <p:nvSpPr>
          <p:cNvPr id="127" name="Shape 127"/>
          <p:cNvSpPr>
            <a:spLocks noGrp="1"/>
          </p:cNvSpPr>
          <p:nvPr>
            <p:ph type="body" sz="quarter" idx="1"/>
          </p:nvPr>
        </p:nvSpPr>
        <p:spPr>
          <a:prstGeom prst="rect">
            <a:avLst/>
          </a:prstGeom>
        </p:spPr>
        <p:txBody>
          <a:bodyPr/>
          <a:lstStyle/>
          <a:p>
            <a:pPr lvl="0">
              <a:lnSpc>
                <a:spcPct val="100000"/>
              </a:lnSpc>
              <a:defRPr sz="1800"/>
            </a:pPr>
            <a:endParaRPr sz="1600" dirty="0">
              <a:latin typeface="Avenir Book"/>
              <a:cs typeface="Avenir Book"/>
            </a:endParaRPr>
          </a:p>
          <a:p>
            <a:pPr lvl="0">
              <a:lnSpc>
                <a:spcPct val="100000"/>
              </a:lnSpc>
              <a:defRPr sz="1800"/>
            </a:pPr>
            <a:r>
              <a:rPr sz="1600" dirty="0">
                <a:latin typeface="Avenir Book"/>
                <a:cs typeface="Avenir Book"/>
              </a:rPr>
              <a:t>Issue re "mixed" EAL/non-EAL classes: value? challenges? attitudes? Difficult to generalize from primarily L1 or L2-based studies. As for students (or faculty) who privilege teacher authority, Hedy McGarrell (CWCA, May 23/14) has pointed out that research on L1 and L2 writing development is contradictory about the amount and helpfulness of teacher commentary.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1" name="Shape 131"/>
          <p:cNvSpPr>
            <a:spLocks noGrp="1" noRot="1" noChangeAspect="1"/>
          </p:cNvSpPr>
          <p:nvPr>
            <p:ph type="sldImg"/>
          </p:nvPr>
        </p:nvSpPr>
        <p:spPr>
          <a:prstGeom prst="rect">
            <a:avLst/>
          </a:prstGeom>
        </p:spPr>
        <p:txBody>
          <a:bodyPr/>
          <a:lstStyle/>
          <a:p>
            <a:pPr lvl="0"/>
            <a:endParaRPr/>
          </a:p>
        </p:txBody>
      </p:sp>
      <p:sp>
        <p:nvSpPr>
          <p:cNvPr id="132" name="Shape 132"/>
          <p:cNvSpPr>
            <a:spLocks noGrp="1"/>
          </p:cNvSpPr>
          <p:nvPr>
            <p:ph type="body" sz="quarter" idx="1"/>
          </p:nvPr>
        </p:nvSpPr>
        <p:spPr>
          <a:prstGeom prst="rect">
            <a:avLst/>
          </a:prstGeom>
        </p:spPr>
        <p:txBody>
          <a:bodyPr/>
          <a:lstStyle/>
          <a:p>
            <a:pPr lvl="0">
              <a:lnSpc>
                <a:spcPct val="100000"/>
              </a:lnSpc>
              <a:defRPr sz="1800"/>
            </a:pPr>
            <a:endParaRPr sz="16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7" name="Shape 137"/>
          <p:cNvSpPr>
            <a:spLocks noGrp="1" noRot="1" noChangeAspect="1"/>
          </p:cNvSpPr>
          <p:nvPr>
            <p:ph type="sldImg"/>
          </p:nvPr>
        </p:nvSpPr>
        <p:spPr>
          <a:prstGeom prst="rect">
            <a:avLst/>
          </a:prstGeom>
        </p:spPr>
        <p:txBody>
          <a:bodyPr/>
          <a:lstStyle/>
          <a:p>
            <a:pPr lvl="0"/>
            <a:endParaRPr/>
          </a:p>
        </p:txBody>
      </p:sp>
      <p:sp>
        <p:nvSpPr>
          <p:cNvPr id="138" name="Shape 138"/>
          <p:cNvSpPr>
            <a:spLocks noGrp="1"/>
          </p:cNvSpPr>
          <p:nvPr>
            <p:ph type="body" sz="quarter" idx="1"/>
          </p:nvPr>
        </p:nvSpPr>
        <p:spPr>
          <a:prstGeom prst="rect">
            <a:avLst/>
          </a:prstGeom>
        </p:spPr>
        <p:txBody>
          <a:bodyPr/>
          <a:lstStyle/>
          <a:p>
            <a:pPr lvl="0">
              <a:lnSpc>
                <a:spcPct val="100000"/>
              </a:lnSpc>
              <a:defRPr sz="1800"/>
            </a:pPr>
            <a:endParaRPr sz="16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prstGeom prst="rect">
            <a:avLst/>
          </a:prstGeom>
        </p:spPr>
        <p:txBody>
          <a:bodyPr/>
          <a:lstStyle/>
          <a:p>
            <a:pPr lvl="0"/>
            <a:endParaRPr/>
          </a:p>
        </p:txBody>
      </p:sp>
      <p:sp>
        <p:nvSpPr>
          <p:cNvPr id="143" name="Shape 143"/>
          <p:cNvSpPr>
            <a:spLocks noGrp="1"/>
          </p:cNvSpPr>
          <p:nvPr>
            <p:ph type="body" sz="quarter" idx="1"/>
          </p:nvPr>
        </p:nvSpPr>
        <p:spPr>
          <a:prstGeom prst="rect">
            <a:avLst/>
          </a:prstGeom>
        </p:spPr>
        <p:txBody>
          <a:bodyPr/>
          <a:lstStyle/>
          <a:p>
            <a:pPr lvl="0">
              <a:lnSpc>
                <a:spcPct val="100000"/>
              </a:lnSpc>
              <a:defRPr sz="1800"/>
            </a:pPr>
            <a:endParaRPr sz="16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prstGeom prst="rect">
            <a:avLst/>
          </a:prstGeom>
        </p:spPr>
        <p:txBody>
          <a:bodyPr/>
          <a:lstStyle/>
          <a:p>
            <a:pPr lvl="0"/>
            <a:endParaRPr/>
          </a:p>
        </p:txBody>
      </p:sp>
      <p:sp>
        <p:nvSpPr>
          <p:cNvPr id="149" name="Shape 149"/>
          <p:cNvSpPr>
            <a:spLocks noGrp="1"/>
          </p:cNvSpPr>
          <p:nvPr>
            <p:ph type="body" sz="quarter" idx="1"/>
          </p:nvPr>
        </p:nvSpPr>
        <p:spPr>
          <a:prstGeom prst="rect">
            <a:avLst/>
          </a:prstGeom>
        </p:spPr>
        <p:txBody>
          <a:bodyPr/>
          <a:lstStyle/>
          <a:p>
            <a:pPr lvl="0">
              <a:lnSpc>
                <a:spcPct val="100000"/>
              </a:lnSpc>
              <a:defRPr sz="1800"/>
            </a:pPr>
            <a:endParaRPr sz="16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 name="Shape 153"/>
          <p:cNvSpPr>
            <a:spLocks noGrp="1" noRot="1" noChangeAspect="1"/>
          </p:cNvSpPr>
          <p:nvPr>
            <p:ph type="sldImg"/>
          </p:nvPr>
        </p:nvSpPr>
        <p:spPr>
          <a:prstGeom prst="rect">
            <a:avLst/>
          </a:prstGeom>
        </p:spPr>
        <p:txBody>
          <a:bodyPr/>
          <a:lstStyle/>
          <a:p>
            <a:pPr lvl="0"/>
            <a:endParaRPr/>
          </a:p>
        </p:txBody>
      </p:sp>
      <p:sp>
        <p:nvSpPr>
          <p:cNvPr id="154" name="Shape 154"/>
          <p:cNvSpPr>
            <a:spLocks noGrp="1"/>
          </p:cNvSpPr>
          <p:nvPr>
            <p:ph type="body" sz="quarter" idx="1"/>
          </p:nvPr>
        </p:nvSpPr>
        <p:spPr>
          <a:prstGeom prst="rect">
            <a:avLst/>
          </a:prstGeom>
        </p:spPr>
        <p:txBody>
          <a:bodyPr/>
          <a:lstStyle/>
          <a:p>
            <a:pPr lvl="0">
              <a:lnSpc>
                <a:spcPct val="100000"/>
              </a:lnSpc>
              <a:defRPr sz="1800"/>
            </a:pPr>
            <a:endParaRPr sz="160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 name="Shape 163"/>
          <p:cNvSpPr>
            <a:spLocks noGrp="1" noRot="1" noChangeAspect="1"/>
          </p:cNvSpPr>
          <p:nvPr>
            <p:ph type="sldImg"/>
          </p:nvPr>
        </p:nvSpPr>
        <p:spPr>
          <a:prstGeom prst="rect">
            <a:avLst/>
          </a:prstGeom>
        </p:spPr>
        <p:txBody>
          <a:bodyPr/>
          <a:lstStyle/>
          <a:p>
            <a:pPr lvl="0"/>
            <a:endParaRPr/>
          </a:p>
        </p:txBody>
      </p:sp>
      <p:sp>
        <p:nvSpPr>
          <p:cNvPr id="164" name="Shape 164"/>
          <p:cNvSpPr>
            <a:spLocks noGrp="1"/>
          </p:cNvSpPr>
          <p:nvPr>
            <p:ph type="body" sz="quarter" idx="1"/>
          </p:nvPr>
        </p:nvSpPr>
        <p:spPr>
          <a:prstGeom prst="rect">
            <a:avLst/>
          </a:prstGeom>
        </p:spPr>
        <p:txBody>
          <a:bodyPr/>
          <a:lstStyle/>
          <a:p>
            <a:pPr lvl="0">
              <a:lnSpc>
                <a:spcPct val="100000"/>
              </a:lnSpc>
              <a:defRPr sz="1800"/>
            </a:pPr>
            <a:r>
              <a:rPr lang="en-CA" sz="1600" dirty="0" smtClean="0"/>
              <a:t>Prepared</a:t>
            </a:r>
            <a:r>
              <a:rPr lang="en-CA" sz="1600" baseline="0" dirty="0" smtClean="0"/>
              <a:t> by Simon Fraser University’s Institutional Research &amp; Planning office, May 2014.</a:t>
            </a:r>
            <a:endParaRPr sz="16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9" name="Shape 169"/>
          <p:cNvSpPr>
            <a:spLocks noGrp="1" noRot="1" noChangeAspect="1"/>
          </p:cNvSpPr>
          <p:nvPr>
            <p:ph type="sldImg"/>
          </p:nvPr>
        </p:nvSpPr>
        <p:spPr>
          <a:prstGeom prst="rect">
            <a:avLst/>
          </a:prstGeom>
        </p:spPr>
        <p:txBody>
          <a:bodyPr/>
          <a:lstStyle/>
          <a:p>
            <a:pPr lvl="0"/>
            <a:endParaRPr/>
          </a:p>
        </p:txBody>
      </p:sp>
      <p:sp>
        <p:nvSpPr>
          <p:cNvPr id="170" name="Shape 170"/>
          <p:cNvSpPr>
            <a:spLocks noGrp="1"/>
          </p:cNvSpPr>
          <p:nvPr>
            <p:ph type="body" sz="quarter" idx="1"/>
          </p:nvPr>
        </p:nvSpPr>
        <p:spPr>
          <a:prstGeom prst="rect">
            <a:avLst/>
          </a:prstGeom>
        </p:spPr>
        <p:txBody>
          <a:bodyPr/>
          <a:lstStyle/>
          <a:p>
            <a:pPr lvl="0">
              <a:lnSpc>
                <a:spcPct val="100000"/>
              </a:lnSpc>
              <a:defRPr sz="1800"/>
            </a:pPr>
            <a:endParaRPr sz="16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prstGeom prst="rect">
            <a:avLst/>
          </a:prstGeom>
        </p:spPr>
        <p:txBody>
          <a:bodyPr/>
          <a:lstStyle/>
          <a:p>
            <a:pPr lvl="0"/>
            <a:endParaRPr/>
          </a:p>
        </p:txBody>
      </p:sp>
      <p:sp>
        <p:nvSpPr>
          <p:cNvPr id="175" name="Shape 175"/>
          <p:cNvSpPr>
            <a:spLocks noGrp="1"/>
          </p:cNvSpPr>
          <p:nvPr>
            <p:ph type="body" sz="quarter" idx="1"/>
          </p:nvPr>
        </p:nvSpPr>
        <p:spPr>
          <a:prstGeom prst="rect">
            <a:avLst/>
          </a:prstGeom>
        </p:spPr>
        <p:txBody>
          <a:bodyPr/>
          <a:lstStyle/>
          <a:p>
            <a:pPr lvl="0">
              <a:lnSpc>
                <a:spcPct val="100000"/>
              </a:lnSpc>
              <a:defRPr sz="1800"/>
            </a:pPr>
            <a:endParaRPr sz="1600" dirty="0">
              <a:latin typeface="Avenir Book"/>
              <a:cs typeface="Avenir Book"/>
            </a:endParaRPr>
          </a:p>
          <a:p>
            <a:pPr lvl="0">
              <a:lnSpc>
                <a:spcPct val="100000"/>
              </a:lnSpc>
              <a:defRPr sz="1800"/>
            </a:pPr>
            <a:r>
              <a:rPr sz="1600" b="1" dirty="0">
                <a:latin typeface="Avenir Book"/>
                <a:cs typeface="Avenir Book"/>
              </a:rPr>
              <a:t>Students’ attitudes</a:t>
            </a:r>
            <a:r>
              <a:rPr sz="1600" dirty="0">
                <a:latin typeface="Avenir Book"/>
                <a:cs typeface="Avenir Book"/>
              </a:rPr>
              <a:t> toward peer review will be derived from cluster criticism, a method of rhetorical analysis focusing on repeated uses of key, resonant terms and words/phrases frequently associated with those key terms. Determining which terms are “key” or “resonant” depends on the rhetorical situation or context, in this case formed by the assignment requirements and the writing topic. The resulting clusters of terms  provide insights into a speaker or writer’s sense of identification with and attitudes toward a practice, group, or concept. In this case, identification would concern whether or to what extent students identify themselves as informed peer reviewers, and attitude would concern whether or to what extent they see peer review as a legitimate or valuable practice</a:t>
            </a:r>
            <a:r>
              <a:rPr sz="1600" dirty="0" smtClean="0">
                <a:latin typeface="Avenir Book"/>
                <a:cs typeface="Avenir Book"/>
              </a:rPr>
              <a:t>.</a:t>
            </a:r>
            <a:r>
              <a:rPr lang="en-CA" sz="1600" dirty="0" smtClean="0">
                <a:latin typeface="Avenir Book"/>
                <a:cs typeface="Avenir Book"/>
              </a:rPr>
              <a:t> </a:t>
            </a:r>
          </a:p>
          <a:p>
            <a:pPr lvl="0">
              <a:lnSpc>
                <a:spcPct val="100000"/>
              </a:lnSpc>
              <a:defRPr sz="1800"/>
            </a:pPr>
            <a:endParaRPr lang="en-CA" sz="1600" dirty="0" smtClean="0">
              <a:latin typeface="Avenir Book"/>
              <a:ea typeface="Avenir Roman"/>
              <a:cs typeface="Avenir Book"/>
              <a:sym typeface="Avenir Roman"/>
            </a:endParaRPr>
          </a:p>
          <a:p>
            <a:pPr lvl="0">
              <a:lnSpc>
                <a:spcPct val="100000"/>
              </a:lnSpc>
              <a:defRPr sz="1800"/>
            </a:pPr>
            <a:r>
              <a:rPr lang="en-GB" sz="1800" dirty="0" smtClean="0">
                <a:latin typeface="Avenir Book"/>
                <a:ea typeface="Avenir Roman"/>
                <a:cs typeface="Avenir Book"/>
                <a:sym typeface="Avenir Roman"/>
              </a:rPr>
              <a:t>A detailed description of Kenneth Burke’s cluster criticism method for rhetorical analysis is available at </a:t>
            </a:r>
            <a:r>
              <a:rPr lang="en-GB" sz="1800" u="sng" dirty="0" smtClean="0">
                <a:latin typeface="Avenir Book"/>
                <a:ea typeface="Avenir Roman"/>
                <a:cs typeface="Avenir Book"/>
                <a:sym typeface="Avenir Roman"/>
                <a:hlinkClick r:id="rId3"/>
              </a:rPr>
              <a:t>http://amandagoldrickjones.files.wordpress.com/2012/01/clustercritappendix.pdf</a:t>
            </a:r>
            <a:r>
              <a:rPr lang="en-US" sz="1600" dirty="0" smtClean="0">
                <a:latin typeface="Avenir Book"/>
                <a:cs typeface="Avenir Book"/>
              </a:rPr>
              <a:t> </a:t>
            </a:r>
            <a:endParaRPr sz="1600" dirty="0" smtClean="0">
              <a:latin typeface="Avenir Book"/>
              <a:cs typeface="Avenir Book"/>
            </a:endParaRPr>
          </a:p>
          <a:p>
            <a:pPr lvl="0">
              <a:lnSpc>
                <a:spcPct val="100000"/>
              </a:lnSpc>
              <a:defRPr sz="1800"/>
            </a:pPr>
            <a:endParaRPr sz="1600" dirty="0">
              <a:latin typeface="Avenir Book"/>
              <a:cs typeface="Avenir Book"/>
            </a:endParaRPr>
          </a:p>
          <a:p>
            <a:pPr lvl="0">
              <a:lnSpc>
                <a:spcPct val="100000"/>
              </a:lnSpc>
              <a:defRPr sz="1800"/>
            </a:pPr>
            <a:r>
              <a:rPr sz="1600" b="1" dirty="0">
                <a:latin typeface="Avenir Book"/>
                <a:cs typeface="Avenir Book"/>
              </a:rPr>
              <a:t>Coding</a:t>
            </a:r>
            <a:r>
              <a:rPr sz="1600" dirty="0">
                <a:latin typeface="Avenir Book"/>
                <a:cs typeface="Avenir Book"/>
              </a:rPr>
              <a:t> for analysis of written materials will be based on the instructor’s rubrics for guiding the peer review process; common grammatical and stylistic features in the drafts; and markers’ comments. This form of analysis relies on grounded theory, which allows the researcher to examine the data iteratively and to code the data based on reiterations or other significant features that rise to the surface.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9" name="Shape 179"/>
          <p:cNvSpPr>
            <a:spLocks noGrp="1" noRot="1" noChangeAspect="1"/>
          </p:cNvSpPr>
          <p:nvPr>
            <p:ph type="sldImg"/>
          </p:nvPr>
        </p:nvSpPr>
        <p:spPr>
          <a:prstGeom prst="rect">
            <a:avLst/>
          </a:prstGeom>
        </p:spPr>
        <p:txBody>
          <a:bodyPr/>
          <a:lstStyle/>
          <a:p>
            <a:pPr lvl="0"/>
            <a:endParaRPr/>
          </a:p>
        </p:txBody>
      </p:sp>
      <p:sp>
        <p:nvSpPr>
          <p:cNvPr id="180" name="Shape 180"/>
          <p:cNvSpPr>
            <a:spLocks noGrp="1"/>
          </p:cNvSpPr>
          <p:nvPr>
            <p:ph type="body" sz="quarter" idx="1"/>
          </p:nvPr>
        </p:nvSpPr>
        <p:spPr>
          <a:prstGeom prst="rect">
            <a:avLst/>
          </a:prstGeom>
        </p:spPr>
        <p:txBody>
          <a:bodyPr/>
          <a:lstStyle/>
          <a:p>
            <a:pPr lvl="0">
              <a:lnSpc>
                <a:spcPct val="100000"/>
              </a:lnSpc>
              <a:defRPr sz="1800"/>
            </a:pPr>
            <a:endParaRPr sz="16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9" name="Shape 179"/>
          <p:cNvSpPr>
            <a:spLocks noGrp="1" noRot="1" noChangeAspect="1"/>
          </p:cNvSpPr>
          <p:nvPr>
            <p:ph type="sldImg"/>
          </p:nvPr>
        </p:nvSpPr>
        <p:spPr>
          <a:prstGeom prst="rect">
            <a:avLst/>
          </a:prstGeom>
        </p:spPr>
        <p:txBody>
          <a:bodyPr/>
          <a:lstStyle/>
          <a:p>
            <a:pPr lvl="0"/>
            <a:endParaRPr/>
          </a:p>
        </p:txBody>
      </p:sp>
      <p:sp>
        <p:nvSpPr>
          <p:cNvPr id="180" name="Shape 180"/>
          <p:cNvSpPr>
            <a:spLocks noGrp="1"/>
          </p:cNvSpPr>
          <p:nvPr>
            <p:ph type="body" sz="quarter" idx="1"/>
          </p:nvPr>
        </p:nvSpPr>
        <p:spPr>
          <a:prstGeom prst="rect">
            <a:avLst/>
          </a:prstGeom>
        </p:spPr>
        <p:txBody>
          <a:bodyPr/>
          <a:lstStyle/>
          <a:p>
            <a:pPr lvl="0">
              <a:lnSpc>
                <a:spcPct val="100000"/>
              </a:lnSpc>
              <a:defRPr sz="1800"/>
            </a:pPr>
            <a:endParaRPr sz="16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1270000" y="1638300"/>
            <a:ext cx="10464800" cy="3302000"/>
          </a:xfrm>
          <a:prstGeom prst="rect">
            <a:avLst/>
          </a:prstGeom>
        </p:spPr>
        <p:txBody>
          <a:bodyPr anchor="b"/>
          <a:lstStyle/>
          <a:p>
            <a:pPr lvl="0">
              <a:defRPr sz="1800"/>
            </a:pPr>
            <a:r>
              <a:rPr sz="8000"/>
              <a:t>Title Text</a:t>
            </a:r>
          </a:p>
        </p:txBody>
      </p:sp>
      <p:sp>
        <p:nvSpPr>
          <p:cNvPr id="6" name="Shape 6"/>
          <p:cNvSpPr>
            <a:spLocks noGrp="1"/>
          </p:cNvSpPr>
          <p:nvPr>
            <p:ph type="body"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Photo - Horizontal">
    <p:spTree>
      <p:nvGrpSpPr>
        <p:cNvPr id="1" name=""/>
        <p:cNvGrpSpPr/>
        <p:nvPr/>
      </p:nvGrpSpPr>
      <p:grpSpPr>
        <a:xfrm>
          <a:off x="0" y="0"/>
          <a:ext cx="0" cy="0"/>
          <a:chOff x="0" y="0"/>
          <a:chExt cx="0" cy="0"/>
        </a:xfrm>
      </p:grpSpPr>
      <p:sp>
        <p:nvSpPr>
          <p:cNvPr id="8" name="Shape 8"/>
          <p:cNvSpPr>
            <a:spLocks noGrp="1"/>
          </p:cNvSpPr>
          <p:nvPr>
            <p:ph type="title"/>
          </p:nvPr>
        </p:nvSpPr>
        <p:spPr>
          <a:xfrm>
            <a:off x="1270000" y="6718300"/>
            <a:ext cx="10464800" cy="1422400"/>
          </a:xfrm>
          <a:prstGeom prst="rect">
            <a:avLst/>
          </a:prstGeom>
        </p:spPr>
        <p:txBody>
          <a:bodyPr anchor="b"/>
          <a:lstStyle/>
          <a:p>
            <a:pPr lvl="0">
              <a:defRPr sz="1800"/>
            </a:pPr>
            <a:r>
              <a:rPr sz="8000"/>
              <a:t>Title Text</a:t>
            </a:r>
          </a:p>
        </p:txBody>
      </p:sp>
      <p:sp>
        <p:nvSpPr>
          <p:cNvPr id="9" name="Shape 9"/>
          <p:cNvSpPr>
            <a:spLocks noGrp="1"/>
          </p:cNvSpPr>
          <p:nvPr>
            <p:ph type="body"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Title - Center">
    <p:spTree>
      <p:nvGrpSpPr>
        <p:cNvPr id="1" name=""/>
        <p:cNvGrpSpPr/>
        <p:nvPr/>
      </p:nvGrpSpPr>
      <p:grpSpPr>
        <a:xfrm>
          <a:off x="0" y="0"/>
          <a:ext cx="0" cy="0"/>
          <a:chOff x="0" y="0"/>
          <a:chExt cx="0" cy="0"/>
        </a:xfrm>
      </p:grpSpPr>
      <p:sp>
        <p:nvSpPr>
          <p:cNvPr id="11" name="Shape 11"/>
          <p:cNvSpPr>
            <a:spLocks noGrp="1"/>
          </p:cNvSpPr>
          <p:nvPr>
            <p:ph type="title"/>
          </p:nvPr>
        </p:nvSpPr>
        <p:spPr>
          <a:xfrm>
            <a:off x="1270000" y="3225800"/>
            <a:ext cx="10464800" cy="3302000"/>
          </a:xfrm>
          <a:prstGeom prst="rect">
            <a:avLst/>
          </a:prstGeom>
        </p:spPr>
        <p:txBody>
          <a:bodyPr/>
          <a:lstStyle/>
          <a:p>
            <a:pPr lvl="0">
              <a:defRPr sz="1800"/>
            </a:pPr>
            <a:r>
              <a:rPr sz="8000"/>
              <a:t>Title Text</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Photo - Vertical">
    <p:spTree>
      <p:nvGrpSpPr>
        <p:cNvPr id="1" name=""/>
        <p:cNvGrpSpPr/>
        <p:nvPr/>
      </p:nvGrpSpPr>
      <p:grpSpPr>
        <a:xfrm>
          <a:off x="0" y="0"/>
          <a:ext cx="0" cy="0"/>
          <a:chOff x="0" y="0"/>
          <a:chExt cx="0" cy="0"/>
        </a:xfrm>
      </p:grpSpPr>
      <p:sp>
        <p:nvSpPr>
          <p:cNvPr id="13" name="Shape 13"/>
          <p:cNvSpPr>
            <a:spLocks noGrp="1"/>
          </p:cNvSpPr>
          <p:nvPr>
            <p:ph type="title"/>
          </p:nvPr>
        </p:nvSpPr>
        <p:spPr>
          <a:xfrm>
            <a:off x="952500" y="635000"/>
            <a:ext cx="5334000" cy="3987800"/>
          </a:xfrm>
          <a:prstGeom prst="rect">
            <a:avLst/>
          </a:prstGeom>
        </p:spPr>
        <p:txBody>
          <a:bodyPr anchor="b"/>
          <a:lstStyle>
            <a:lvl1pPr>
              <a:defRPr sz="6000"/>
            </a:lvl1pPr>
          </a:lstStyle>
          <a:p>
            <a:pPr lvl="0">
              <a:defRPr sz="1800"/>
            </a:pPr>
            <a:r>
              <a:rPr sz="6000"/>
              <a:t>Title Text</a:t>
            </a:r>
          </a:p>
        </p:txBody>
      </p:sp>
      <p:sp>
        <p:nvSpPr>
          <p:cNvPr id="14" name="Shape 14"/>
          <p:cNvSpPr>
            <a:spLocks noGrp="1"/>
          </p:cNvSpPr>
          <p:nvPr>
            <p:ph type="body"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Title - Top">
    <p:spTree>
      <p:nvGrpSpPr>
        <p:cNvPr id="1" name=""/>
        <p:cNvGrpSpPr/>
        <p:nvPr/>
      </p:nvGrpSpPr>
      <p:grpSpPr>
        <a:xfrm>
          <a:off x="0" y="0"/>
          <a:ext cx="0" cy="0"/>
          <a:chOff x="0" y="0"/>
          <a:chExt cx="0" cy="0"/>
        </a:xfrm>
      </p:grpSpPr>
      <p:sp>
        <p:nvSpPr>
          <p:cNvPr id="16" name="Shape 16"/>
          <p:cNvSpPr>
            <a:spLocks noGrp="1"/>
          </p:cNvSpPr>
          <p:nvPr>
            <p:ph type="title"/>
          </p:nvPr>
        </p:nvSpPr>
        <p:spPr>
          <a:prstGeom prst="rect">
            <a:avLst/>
          </a:prstGeom>
        </p:spPr>
        <p:txBody>
          <a:bodyPr/>
          <a:lstStyle/>
          <a:p>
            <a:pPr lvl="0">
              <a:defRPr sz="1800"/>
            </a:pPr>
            <a:r>
              <a:rPr sz="8000"/>
              <a:t>Title Text</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Title &amp; Bullet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8000"/>
              <a:t>Title Text</a:t>
            </a:r>
          </a:p>
        </p:txBody>
      </p:sp>
      <p:sp>
        <p:nvSpPr>
          <p:cNvPr id="19" name="Shape 19"/>
          <p:cNvSpPr>
            <a:spLocks noGrp="1"/>
          </p:cNvSpPr>
          <p:nvPr>
            <p:ph type="body" idx="1"/>
          </p:nvPr>
        </p:nvSpPr>
        <p:spPr>
          <a:prstGeom prst="rect">
            <a:avLst/>
          </a:prstGeom>
        </p:spPr>
        <p:txBody>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Title, Bullets &amp; Photo">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pPr>
            <a:r>
              <a:rPr sz="8000"/>
              <a:t>Title Text</a:t>
            </a:r>
          </a:p>
        </p:txBody>
      </p:sp>
      <p:sp>
        <p:nvSpPr>
          <p:cNvPr id="22" name="Shape 22"/>
          <p:cNvSpPr>
            <a:spLocks noGrp="1"/>
          </p:cNvSpPr>
          <p:nvPr>
            <p:ph type="body"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lvl="0">
              <a:defRPr sz="1800"/>
            </a:pPr>
            <a:r>
              <a:rPr sz="2800"/>
              <a:t>Body Level One</a:t>
            </a:r>
          </a:p>
          <a:p>
            <a:pPr lvl="1">
              <a:defRPr sz="1800"/>
            </a:pPr>
            <a:r>
              <a:rPr sz="2800"/>
              <a:t>Body Level Two</a:t>
            </a:r>
          </a:p>
          <a:p>
            <a:pPr lvl="2">
              <a:defRPr sz="1800"/>
            </a:pPr>
            <a:r>
              <a:rPr sz="2800"/>
              <a:t>Body Level Three</a:t>
            </a:r>
          </a:p>
          <a:p>
            <a:pPr lvl="3">
              <a:defRPr sz="1800"/>
            </a:pPr>
            <a:r>
              <a:rPr sz="2800"/>
              <a:t>Body Level Four</a:t>
            </a:r>
          </a:p>
          <a:p>
            <a:pPr lvl="4">
              <a:defRPr sz="1800"/>
            </a:pPr>
            <a:r>
              <a:rPr sz="2800"/>
              <a:t>Body Level Five</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Bullets">
    <p:spTree>
      <p:nvGrpSpPr>
        <p:cNvPr id="1" name=""/>
        <p:cNvGrpSpPr/>
        <p:nvPr/>
      </p:nvGrpSpPr>
      <p:grpSpPr>
        <a:xfrm>
          <a:off x="0" y="0"/>
          <a:ext cx="0" cy="0"/>
          <a:chOff x="0" y="0"/>
          <a:chExt cx="0" cy="0"/>
        </a:xfrm>
      </p:grpSpPr>
      <p:sp>
        <p:nvSpPr>
          <p:cNvPr id="24" name="Shape 24"/>
          <p:cNvSpPr>
            <a:spLocks noGrp="1"/>
          </p:cNvSpPr>
          <p:nvPr>
            <p:ph type="body" idx="1"/>
          </p:nvPr>
        </p:nvSpPr>
        <p:spPr>
          <a:xfrm>
            <a:off x="952500" y="1270000"/>
            <a:ext cx="11099800" cy="7213600"/>
          </a:xfrm>
          <a:prstGeom prst="rect">
            <a:avLst/>
          </a:prstGeom>
        </p:spPr>
        <p:txBody>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Photo - 3 Up">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Quote">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Photo">
    <p:spTree>
      <p:nvGrpSpPr>
        <p:cNvPr id="1" name=""/>
        <p:cNvGrpSpPr/>
        <p:nvPr/>
      </p:nvGrpSpPr>
      <p:grpSpPr>
        <a:xfrm>
          <a:off x="0" y="0"/>
          <a:ext cx="0" cy="0"/>
          <a:chOff x="0" y="0"/>
          <a:chExt cx="0" cy="0"/>
        </a:xfrm>
      </p:grpSpPr>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Blank">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0" tIns="0" rIns="0" bIns="0" anchor="ctr">
            <a:normAutofit/>
          </a:bodyPr>
          <a:lstStyle/>
          <a:p>
            <a:pPr lvl="0">
              <a:defRPr sz="1800"/>
            </a:pPr>
            <a:r>
              <a:rPr sz="8000"/>
              <a:t>Title Text</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0" tIns="0" rIns="0" bIns="0" anchor="ctr">
            <a:normAutofit/>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algn="ctr" defTabSz="584200">
        <a:defRPr sz="8000">
          <a:latin typeface="+mn-lt"/>
          <a:ea typeface="+mn-ea"/>
          <a:cs typeface="+mn-cs"/>
          <a:sym typeface="Helvetica Light"/>
        </a:defRPr>
      </a:lvl1pPr>
      <a:lvl2pPr indent="228600" algn="ctr" defTabSz="584200">
        <a:defRPr sz="8000">
          <a:latin typeface="+mn-lt"/>
          <a:ea typeface="+mn-ea"/>
          <a:cs typeface="+mn-cs"/>
          <a:sym typeface="Helvetica Light"/>
        </a:defRPr>
      </a:lvl2pPr>
      <a:lvl3pPr indent="457200" algn="ctr" defTabSz="584200">
        <a:defRPr sz="8000">
          <a:latin typeface="+mn-lt"/>
          <a:ea typeface="+mn-ea"/>
          <a:cs typeface="+mn-cs"/>
          <a:sym typeface="Helvetica Light"/>
        </a:defRPr>
      </a:lvl3pPr>
      <a:lvl4pPr indent="685800" algn="ctr" defTabSz="584200">
        <a:defRPr sz="8000">
          <a:latin typeface="+mn-lt"/>
          <a:ea typeface="+mn-ea"/>
          <a:cs typeface="+mn-cs"/>
          <a:sym typeface="Helvetica Light"/>
        </a:defRPr>
      </a:lvl4pPr>
      <a:lvl5pPr indent="914400" algn="ctr" defTabSz="584200">
        <a:defRPr sz="8000">
          <a:latin typeface="+mn-lt"/>
          <a:ea typeface="+mn-ea"/>
          <a:cs typeface="+mn-cs"/>
          <a:sym typeface="Helvetica Light"/>
        </a:defRPr>
      </a:lvl5pPr>
      <a:lvl6pPr indent="1143000" algn="ctr" defTabSz="584200">
        <a:defRPr sz="8000">
          <a:latin typeface="+mn-lt"/>
          <a:ea typeface="+mn-ea"/>
          <a:cs typeface="+mn-cs"/>
          <a:sym typeface="Helvetica Light"/>
        </a:defRPr>
      </a:lvl6pPr>
      <a:lvl7pPr indent="1371600" algn="ctr" defTabSz="584200">
        <a:defRPr sz="8000">
          <a:latin typeface="+mn-lt"/>
          <a:ea typeface="+mn-ea"/>
          <a:cs typeface="+mn-cs"/>
          <a:sym typeface="Helvetica Light"/>
        </a:defRPr>
      </a:lvl7pPr>
      <a:lvl8pPr indent="1600200" algn="ctr" defTabSz="584200">
        <a:defRPr sz="8000">
          <a:latin typeface="+mn-lt"/>
          <a:ea typeface="+mn-ea"/>
          <a:cs typeface="+mn-cs"/>
          <a:sym typeface="Helvetica Light"/>
        </a:defRPr>
      </a:lvl8pPr>
      <a:lvl9pPr indent="1828800" algn="ctr" defTabSz="584200">
        <a:defRPr sz="8000">
          <a:latin typeface="+mn-lt"/>
          <a:ea typeface="+mn-ea"/>
          <a:cs typeface="+mn-cs"/>
          <a:sym typeface="Helvetica Light"/>
        </a:defRPr>
      </a:lvl9pPr>
    </p:titleStyle>
    <p:bodyStyle>
      <a:lvl1pPr marL="444500" indent="-444500" defTabSz="584200">
        <a:spcBef>
          <a:spcPts val="4200"/>
        </a:spcBef>
        <a:buSzPct val="75000"/>
        <a:buChar char="•"/>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marL="1333500" indent="-444500" defTabSz="584200">
        <a:spcBef>
          <a:spcPts val="4200"/>
        </a:spcBef>
        <a:buSzPct val="75000"/>
        <a:buChar char="•"/>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vl6pPr marL="2667000" indent="-444500" defTabSz="584200">
        <a:spcBef>
          <a:spcPts val="4200"/>
        </a:spcBef>
        <a:buSzPct val="75000"/>
        <a:buChar char="•"/>
        <a:defRPr sz="3600">
          <a:latin typeface="+mn-lt"/>
          <a:ea typeface="+mn-ea"/>
          <a:cs typeface="+mn-cs"/>
          <a:sym typeface="Helvetica Light"/>
        </a:defRPr>
      </a:lvl6pPr>
      <a:lvl7pPr marL="3111500" indent="-444500" defTabSz="584200">
        <a:spcBef>
          <a:spcPts val="4200"/>
        </a:spcBef>
        <a:buSzPct val="75000"/>
        <a:buChar char="•"/>
        <a:defRPr sz="3600">
          <a:latin typeface="+mn-lt"/>
          <a:ea typeface="+mn-ea"/>
          <a:cs typeface="+mn-cs"/>
          <a:sym typeface="Helvetica Light"/>
        </a:defRPr>
      </a:lvl7pPr>
      <a:lvl8pPr marL="3556000" indent="-444500" defTabSz="584200">
        <a:spcBef>
          <a:spcPts val="4200"/>
        </a:spcBef>
        <a:buSzPct val="75000"/>
        <a:buChar char="•"/>
        <a:defRPr sz="3600">
          <a:latin typeface="+mn-lt"/>
          <a:ea typeface="+mn-ea"/>
          <a:cs typeface="+mn-cs"/>
          <a:sym typeface="Helvetica Light"/>
        </a:defRPr>
      </a:lvl8pPr>
      <a:lvl9pPr marL="4000500" indent="-444500" defTabSz="584200">
        <a:spcBef>
          <a:spcPts val="4200"/>
        </a:spcBef>
        <a:buSzPct val="75000"/>
        <a:buChar char="•"/>
        <a:defRPr sz="3600">
          <a:latin typeface="+mn-lt"/>
          <a:ea typeface="+mn-ea"/>
          <a:cs typeface="+mn-cs"/>
          <a:sym typeface="Helvetica Light"/>
        </a:defRPr>
      </a:lvl9pPr>
    </p:bodyStyle>
    <p:otherStyle>
      <a:lvl1pPr algn="ctr" defTabSz="584200">
        <a:defRPr>
          <a:solidFill>
            <a:schemeClr val="tx1"/>
          </a:solidFill>
          <a:latin typeface="+mn-lt"/>
          <a:ea typeface="+mn-ea"/>
          <a:cs typeface="+mn-cs"/>
          <a:sym typeface="Helvetica Light"/>
        </a:defRPr>
      </a:lvl1pPr>
      <a:lvl2pPr indent="228600" algn="ctr" defTabSz="584200">
        <a:defRPr>
          <a:solidFill>
            <a:schemeClr val="tx1"/>
          </a:solidFill>
          <a:latin typeface="+mn-lt"/>
          <a:ea typeface="+mn-ea"/>
          <a:cs typeface="+mn-cs"/>
          <a:sym typeface="Helvetica Light"/>
        </a:defRPr>
      </a:lvl2pPr>
      <a:lvl3pPr indent="457200" algn="ctr" defTabSz="584200">
        <a:defRPr>
          <a:solidFill>
            <a:schemeClr val="tx1"/>
          </a:solidFill>
          <a:latin typeface="+mn-lt"/>
          <a:ea typeface="+mn-ea"/>
          <a:cs typeface="+mn-cs"/>
          <a:sym typeface="Helvetica Light"/>
        </a:defRPr>
      </a:lvl3pPr>
      <a:lvl4pPr indent="685800" algn="ctr" defTabSz="584200">
        <a:defRPr>
          <a:solidFill>
            <a:schemeClr val="tx1"/>
          </a:solidFill>
          <a:latin typeface="+mn-lt"/>
          <a:ea typeface="+mn-ea"/>
          <a:cs typeface="+mn-cs"/>
          <a:sym typeface="Helvetica Light"/>
        </a:defRPr>
      </a:lvl4pPr>
      <a:lvl5pPr indent="914400" algn="ctr" defTabSz="584200">
        <a:defRPr>
          <a:solidFill>
            <a:schemeClr val="tx1"/>
          </a:solidFill>
          <a:latin typeface="+mn-lt"/>
          <a:ea typeface="+mn-ea"/>
          <a:cs typeface="+mn-cs"/>
          <a:sym typeface="Helvetica Light"/>
        </a:defRPr>
      </a:lvl5pPr>
      <a:lvl6pPr indent="1143000" algn="ctr" defTabSz="584200">
        <a:defRPr>
          <a:solidFill>
            <a:schemeClr val="tx1"/>
          </a:solidFill>
          <a:latin typeface="+mn-lt"/>
          <a:ea typeface="+mn-ea"/>
          <a:cs typeface="+mn-cs"/>
          <a:sym typeface="Helvetica Light"/>
        </a:defRPr>
      </a:lvl6pPr>
      <a:lvl7pPr indent="1371600" algn="ctr" defTabSz="584200">
        <a:defRPr>
          <a:solidFill>
            <a:schemeClr val="tx1"/>
          </a:solidFill>
          <a:latin typeface="+mn-lt"/>
          <a:ea typeface="+mn-ea"/>
          <a:cs typeface="+mn-cs"/>
          <a:sym typeface="Helvetica Light"/>
        </a:defRPr>
      </a:lvl7pPr>
      <a:lvl8pPr indent="1600200" algn="ctr" defTabSz="584200">
        <a:defRPr>
          <a:solidFill>
            <a:schemeClr val="tx1"/>
          </a:solidFill>
          <a:latin typeface="+mn-lt"/>
          <a:ea typeface="+mn-ea"/>
          <a:cs typeface="+mn-cs"/>
          <a:sym typeface="Helvetica Light"/>
        </a:defRPr>
      </a:lvl8pPr>
      <a:lvl9pPr indent="1828800" algn="ctr" defTabSz="584200">
        <a:defRPr>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1" Type="http://schemas.openxmlformats.org/officeDocument/2006/relationships/slideLayout" Target="../slideLayouts/slideLayout4.xml"/><Relationship Id="rId2"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prezi.com/-zzgxojfvrnu/how-to-give-effective-peer-feedback/" TargetMode="External"/><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0.jpe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hyperlink" Target="http://prezi.com/-zzgxojfvrnu/how-to-give-effective-peer-feedback/"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1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jpeg"/><Relationship Id="rId5" Type="http://schemas.openxmlformats.org/officeDocument/2006/relationships/image" Target="../media/image20.png"/><Relationship Id="rId6" Type="http://schemas.openxmlformats.org/officeDocument/2006/relationships/image" Target="../media/image1.png"/><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8.png"/><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hyperlink" Target="http://csus-dspace.calstate.edu/handle/10211.9/2353" TargetMode="External"/><Relationship Id="rId4" Type="http://schemas.openxmlformats.org/officeDocument/2006/relationships/hyperlink" Target="http://www.writinginstructor.com/schneider-andre" TargetMode="External"/><Relationship Id="rId5" Type="http://schemas.openxmlformats.org/officeDocument/2006/relationships/hyperlink" Target="http://scholarworks.gsu.edu/english_diss/2" TargetMode="External"/><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hyperlink" Target="mailto:agoldric@sfu.ca" TargetMode="External"/><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7.png"/><Relationship Id="rId8" Type="http://schemas.openxmlformats.org/officeDocument/2006/relationships/image" Target="../media/image2.gif"/><Relationship Id="rId1" Type="http://schemas.openxmlformats.org/officeDocument/2006/relationships/slideLayout" Target="../slideLayouts/slideLayout4.xml"/><Relationship Id="rId2"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32" name="Shape 32"/>
          <p:cNvSpPr>
            <a:spLocks noGrp="1"/>
          </p:cNvSpPr>
          <p:nvPr>
            <p:ph type="title"/>
          </p:nvPr>
        </p:nvSpPr>
        <p:spPr>
          <a:xfrm>
            <a:off x="249882" y="1927522"/>
            <a:ext cx="6739236" cy="3282356"/>
          </a:xfrm>
          <a:prstGeom prst="rect">
            <a:avLst/>
          </a:prstGeom>
        </p:spPr>
        <p:txBody>
          <a:bodyPr anchor="t"/>
          <a:lstStyle>
            <a:lvl1pPr>
              <a:defRPr>
                <a:solidFill>
                  <a:srgbClr val="570706"/>
                </a:solidFill>
                <a:latin typeface="Avenir Heavy"/>
                <a:ea typeface="Avenir Heavy"/>
                <a:cs typeface="Avenir Heavy"/>
                <a:sym typeface="Avenir Heavy"/>
              </a:defRPr>
            </a:lvl1pPr>
          </a:lstStyle>
          <a:p>
            <a:pPr lvl="0">
              <a:defRPr sz="1800">
                <a:solidFill>
                  <a:srgbClr val="000000"/>
                </a:solidFill>
              </a:defRPr>
            </a:pPr>
            <a:r>
              <a:rPr sz="6000">
                <a:solidFill>
                  <a:srgbClr val="570706"/>
                </a:solidFill>
              </a:rPr>
              <a:t>“I’m not a grammar expert!”</a:t>
            </a:r>
          </a:p>
        </p:txBody>
      </p:sp>
      <p:pic>
        <p:nvPicPr>
          <p:cNvPr id="33" name="penvert.gif"/>
          <p:cNvPicPr/>
          <p:nvPr/>
        </p:nvPicPr>
        <p:blipFill>
          <a:blip r:embed="rId2">
            <a:extLst/>
          </a:blip>
          <a:stretch>
            <a:fillRect/>
          </a:stretch>
        </p:blipFill>
        <p:spPr>
          <a:xfrm rot="2297642">
            <a:off x="10507615" y="393700"/>
            <a:ext cx="712835" cy="6091490"/>
          </a:xfrm>
          <a:prstGeom prst="rect">
            <a:avLst/>
          </a:prstGeom>
          <a:ln w="12700">
            <a:miter lim="400000"/>
          </a:ln>
        </p:spPr>
      </p:pic>
      <p:pic>
        <p:nvPicPr>
          <p:cNvPr id="34" name="davidleft.jpg"/>
          <p:cNvPicPr/>
          <p:nvPr/>
        </p:nvPicPr>
        <p:blipFill>
          <a:blip r:embed="rId3">
            <a:extLst/>
          </a:blip>
          <a:stretch>
            <a:fillRect/>
          </a:stretch>
        </p:blipFill>
        <p:spPr>
          <a:xfrm>
            <a:off x="7626350" y="2178353"/>
            <a:ext cx="1673812" cy="2522183"/>
          </a:xfrm>
          <a:prstGeom prst="rect">
            <a:avLst/>
          </a:prstGeom>
          <a:ln w="12700">
            <a:miter lim="400000"/>
          </a:ln>
        </p:spPr>
      </p:pic>
      <p:pic>
        <p:nvPicPr>
          <p:cNvPr id="35" name="davidt0315c copy.jpg"/>
          <p:cNvPicPr/>
          <p:nvPr/>
        </p:nvPicPr>
        <p:blipFill>
          <a:blip r:embed="rId4">
            <a:extLst/>
          </a:blip>
          <a:stretch>
            <a:fillRect/>
          </a:stretch>
        </p:blipFill>
        <p:spPr>
          <a:xfrm>
            <a:off x="10490200" y="4857750"/>
            <a:ext cx="1673581" cy="2525868"/>
          </a:xfrm>
          <a:prstGeom prst="rect">
            <a:avLst/>
          </a:prstGeom>
          <a:ln w="12700">
            <a:miter lim="400000"/>
          </a:ln>
        </p:spPr>
      </p:pic>
      <p:pic>
        <p:nvPicPr>
          <p:cNvPr id="36" name="Picture 35"/>
          <p:cNvPicPr/>
          <p:nvPr/>
        </p:nvPicPr>
        <p:blipFill>
          <a:blip r:embed="rId5">
            <a:extLst/>
          </a:blip>
          <a:stretch>
            <a:fillRect/>
          </a:stretch>
        </p:blipFill>
        <p:spPr>
          <a:xfrm rot="13930080">
            <a:off x="7239226" y="6184183"/>
            <a:ext cx="2452554" cy="203201"/>
          </a:xfrm>
          <a:prstGeom prst="rect">
            <a:avLst/>
          </a:prstGeom>
        </p:spPr>
      </p:pic>
      <p:pic>
        <p:nvPicPr>
          <p:cNvPr id="38" name="Picture 37"/>
          <p:cNvPicPr/>
          <p:nvPr/>
        </p:nvPicPr>
        <p:blipFill>
          <a:blip r:embed="rId6">
            <a:extLst/>
          </a:blip>
          <a:stretch>
            <a:fillRect/>
          </a:stretch>
        </p:blipFill>
        <p:spPr>
          <a:xfrm rot="19322602">
            <a:off x="6965822" y="6323883"/>
            <a:ext cx="2468375" cy="203201"/>
          </a:xfrm>
          <a:prstGeom prst="rect">
            <a:avLst/>
          </a:prstGeom>
        </p:spPr>
      </p:pic>
      <p:sp>
        <p:nvSpPr>
          <p:cNvPr id="40" name="Shape 40"/>
          <p:cNvSpPr/>
          <p:nvPr/>
        </p:nvSpPr>
        <p:spPr>
          <a:xfrm>
            <a:off x="39941" y="4165600"/>
            <a:ext cx="7159118" cy="2692401"/>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lvl1pPr>
              <a:defRPr sz="5000">
                <a:latin typeface="Avenir Roman"/>
                <a:ea typeface="Avenir Roman"/>
                <a:cs typeface="Avenir Roman"/>
                <a:sym typeface="Avenir Roman"/>
              </a:defRPr>
            </a:lvl1pPr>
          </a:lstStyle>
          <a:p>
            <a:pPr lvl="0">
              <a:defRPr sz="1800"/>
            </a:pPr>
            <a:r>
              <a:rPr sz="5000"/>
              <a:t>Reducing Peer-Review Anxiety in a Business Writing Class</a:t>
            </a:r>
          </a:p>
        </p:txBody>
      </p:sp>
      <p:sp>
        <p:nvSpPr>
          <p:cNvPr id="41" name="Shape 41"/>
          <p:cNvSpPr/>
          <p:nvPr/>
        </p:nvSpPr>
        <p:spPr>
          <a:xfrm>
            <a:off x="358179" y="8413194"/>
            <a:ext cx="12288442" cy="902811"/>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p>
            <a:pPr lvl="0" algn="r">
              <a:defRPr sz="1800"/>
            </a:pPr>
            <a:r>
              <a:rPr sz="2600" dirty="0">
                <a:solidFill>
                  <a:srgbClr val="861001"/>
                </a:solidFill>
                <a:latin typeface="Avenir Roman"/>
                <a:ea typeface="Avenir Roman"/>
                <a:cs typeface="Avenir Roman"/>
                <a:sym typeface="Avenir Roman"/>
              </a:rPr>
              <a:t>Amanda Goldrick-Jones</a:t>
            </a:r>
            <a:r>
              <a:rPr sz="2600" dirty="0">
                <a:latin typeface="Avenir Roman"/>
                <a:ea typeface="Avenir Roman"/>
                <a:cs typeface="Avenir Roman"/>
                <a:sym typeface="Avenir Roman"/>
              </a:rPr>
              <a:t> | Student Learning Commons | Simon Fraser University</a:t>
            </a:r>
          </a:p>
          <a:p>
            <a:pPr algn="r">
              <a:defRPr sz="1800"/>
            </a:pPr>
            <a:r>
              <a:rPr sz="2600" dirty="0">
                <a:solidFill>
                  <a:srgbClr val="861001"/>
                </a:solidFill>
                <a:latin typeface="Avenir Roman"/>
                <a:ea typeface="Avenir Roman"/>
                <a:cs typeface="Avenir Roman"/>
                <a:sym typeface="Avenir Roman"/>
              </a:rPr>
              <a:t>Shauna </a:t>
            </a:r>
            <a:r>
              <a:rPr sz="2600" dirty="0" smtClean="0">
                <a:solidFill>
                  <a:srgbClr val="861001"/>
                </a:solidFill>
                <a:latin typeface="Avenir Roman"/>
                <a:ea typeface="Avenir Roman"/>
                <a:cs typeface="Avenir Roman"/>
                <a:sym typeface="Avenir Roman"/>
              </a:rPr>
              <a:t>Jones</a:t>
            </a:r>
            <a:r>
              <a:rPr lang="en-CA" sz="2600" dirty="0" smtClean="0">
                <a:solidFill>
                  <a:srgbClr val="861001"/>
                </a:solidFill>
                <a:latin typeface="Avenir Roman"/>
                <a:ea typeface="Avenir Roman"/>
                <a:cs typeface="Avenir Roman"/>
                <a:sym typeface="Avenir Roman"/>
              </a:rPr>
              <a:t> </a:t>
            </a:r>
            <a:r>
              <a:rPr lang="en-US" sz="2600" dirty="0" smtClean="0">
                <a:latin typeface="Avenir Roman"/>
                <a:ea typeface="Avenir Roman"/>
                <a:cs typeface="Avenir Roman"/>
                <a:sym typeface="Avenir Roman"/>
              </a:rPr>
              <a:t>(</a:t>
            </a:r>
            <a:r>
              <a:rPr lang="en-US" sz="2600" dirty="0" smtClean="0">
                <a:latin typeface="Avenir Roman"/>
                <a:ea typeface="Avenir Roman"/>
                <a:cs typeface="Avenir Roman"/>
                <a:sym typeface="Avenir Roman"/>
              </a:rPr>
              <a:t>Co-investigator</a:t>
            </a:r>
            <a:r>
              <a:rPr lang="en-US" sz="2600" dirty="0" smtClean="0">
                <a:latin typeface="Avenir Roman"/>
                <a:ea typeface="Avenir Roman"/>
                <a:cs typeface="Avenir Roman"/>
                <a:sym typeface="Avenir Roman"/>
              </a:rPr>
              <a:t>)</a:t>
            </a:r>
            <a:r>
              <a:rPr sz="2600" dirty="0" smtClean="0">
                <a:solidFill>
                  <a:srgbClr val="570706"/>
                </a:solidFill>
                <a:latin typeface="Avenir Roman"/>
                <a:ea typeface="Avenir Roman"/>
                <a:cs typeface="Avenir Roman"/>
                <a:sym typeface="Avenir Roman"/>
              </a:rPr>
              <a:t> </a:t>
            </a:r>
            <a:r>
              <a:rPr sz="2600" dirty="0">
                <a:latin typeface="Avenir Roman"/>
                <a:ea typeface="Avenir Roman"/>
                <a:cs typeface="Avenir Roman"/>
                <a:sym typeface="Avenir Roman"/>
              </a:rPr>
              <a:t>| Beedie School of Business | </a:t>
            </a:r>
            <a:r>
              <a:rPr sz="2600" dirty="0" smtClean="0">
                <a:latin typeface="Avenir Roman"/>
                <a:ea typeface="Avenir Roman"/>
                <a:cs typeface="Avenir Roman"/>
                <a:sym typeface="Avenir Roman"/>
              </a:rPr>
              <a:t>SFU</a:t>
            </a:r>
            <a:endParaRPr sz="2600" dirty="0">
              <a:latin typeface="Avenir Roman"/>
              <a:ea typeface="Avenir Roman"/>
              <a:cs typeface="Avenir Roman"/>
              <a:sym typeface="Avenir Roman"/>
            </a:endParaRPr>
          </a:p>
        </p:txBody>
      </p:sp>
      <p:pic>
        <p:nvPicPr>
          <p:cNvPr id="42" name="SFU_2012.png"/>
          <p:cNvPicPr/>
          <p:nvPr/>
        </p:nvPicPr>
        <p:blipFill>
          <a:blip r:embed="rId7">
            <a:extLst/>
          </a:blip>
          <a:stretch>
            <a:fillRect/>
          </a:stretch>
        </p:blipFill>
        <p:spPr>
          <a:xfrm>
            <a:off x="8197022" y="496816"/>
            <a:ext cx="3615829" cy="754809"/>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44" name="Shape 44"/>
          <p:cNvSpPr>
            <a:spLocks noGrp="1"/>
          </p:cNvSpPr>
          <p:nvPr>
            <p:ph type="title"/>
          </p:nvPr>
        </p:nvSpPr>
        <p:spPr>
          <a:prstGeom prst="rect">
            <a:avLst/>
          </a:prstGeom>
        </p:spPr>
        <p:txBody>
          <a:bodyPr anchor="t"/>
          <a:lstStyle>
            <a:lvl1pPr algn="l">
              <a:defRPr sz="6000">
                <a:solidFill>
                  <a:srgbClr val="570706"/>
                </a:solidFill>
                <a:latin typeface="Corbel"/>
                <a:ea typeface="Corbel"/>
                <a:cs typeface="Corbel"/>
                <a:sym typeface="Corbel"/>
              </a:defRPr>
            </a:lvl1pPr>
          </a:lstStyle>
          <a:p>
            <a:pPr lvl="0">
              <a:defRPr sz="1800">
                <a:solidFill>
                  <a:srgbClr val="000000"/>
                </a:solidFill>
              </a:defRPr>
            </a:pPr>
            <a:r>
              <a:rPr sz="6000">
                <a:solidFill>
                  <a:srgbClr val="570706"/>
                </a:solidFill>
              </a:rPr>
              <a:t>Session approach . . .</a:t>
            </a:r>
          </a:p>
        </p:txBody>
      </p:sp>
      <p:sp>
        <p:nvSpPr>
          <p:cNvPr id="45" name="Shape 45"/>
          <p:cNvSpPr>
            <a:spLocks noGrp="1"/>
          </p:cNvSpPr>
          <p:nvPr>
            <p:ph type="body" idx="1"/>
          </p:nvPr>
        </p:nvSpPr>
        <p:spPr>
          <a:xfrm>
            <a:off x="444937" y="2084163"/>
            <a:ext cx="12515263" cy="5933974"/>
          </a:xfrm>
          <a:prstGeom prst="rect">
            <a:avLst/>
          </a:prstGeom>
        </p:spPr>
        <p:txBody>
          <a:bodyPr anchor="t"/>
          <a:lstStyle/>
          <a:p>
            <a:pPr marL="426719" lvl="0" indent="-426719" defTabSz="560831">
              <a:spcBef>
                <a:spcPts val="500"/>
              </a:spcBef>
              <a:buSzPct val="45000"/>
              <a:buBlip>
                <a:blip r:embed="rId3"/>
              </a:buBlip>
              <a:defRPr sz="1800"/>
            </a:pPr>
            <a:r>
              <a:rPr sz="4032" dirty="0">
                <a:latin typeface="Avenir Roman"/>
                <a:ea typeface="Avenir Roman"/>
                <a:cs typeface="Avenir Roman"/>
                <a:sym typeface="Avenir Roman"/>
              </a:rPr>
              <a:t>Research question</a:t>
            </a:r>
          </a:p>
          <a:p>
            <a:pPr marL="426719" lvl="0" indent="-426719" defTabSz="560831">
              <a:spcBef>
                <a:spcPts val="500"/>
              </a:spcBef>
              <a:buSzPct val="45000"/>
              <a:buBlip>
                <a:blip r:embed="rId3"/>
              </a:buBlip>
              <a:defRPr sz="1800"/>
            </a:pPr>
            <a:r>
              <a:rPr sz="4032" dirty="0">
                <a:latin typeface="Avenir Roman"/>
                <a:ea typeface="Avenir Roman"/>
                <a:cs typeface="Avenir Roman"/>
                <a:sym typeface="Avenir Roman"/>
              </a:rPr>
              <a:t>About BUS 360W and this pilot project</a:t>
            </a:r>
          </a:p>
          <a:p>
            <a:pPr marL="426719" lvl="0" indent="-426719" defTabSz="560831">
              <a:spcBef>
                <a:spcPts val="500"/>
              </a:spcBef>
              <a:buSzPct val="45000"/>
              <a:buBlip>
                <a:blip r:embed="rId3"/>
              </a:buBlip>
              <a:defRPr sz="1800"/>
            </a:pPr>
            <a:r>
              <a:rPr sz="4032" dirty="0">
                <a:latin typeface="Avenir Roman"/>
                <a:ea typeface="Avenir Roman"/>
                <a:cs typeface="Avenir Roman"/>
                <a:sym typeface="Avenir Roman"/>
              </a:rPr>
              <a:t>Designing a regular, supported peer review process</a:t>
            </a:r>
          </a:p>
          <a:p>
            <a:pPr marL="426719" lvl="0" indent="-426719" defTabSz="560831">
              <a:spcBef>
                <a:spcPts val="500"/>
              </a:spcBef>
              <a:buSzPct val="45000"/>
              <a:buBlip>
                <a:blip r:embed="rId3"/>
              </a:buBlip>
              <a:defRPr sz="1800"/>
            </a:pPr>
            <a:r>
              <a:rPr sz="4032" dirty="0">
                <a:latin typeface="Avenir Roman"/>
                <a:ea typeface="Avenir Roman"/>
                <a:cs typeface="Avenir Roman"/>
                <a:sym typeface="Avenir Roman"/>
              </a:rPr>
              <a:t>Challenges: in theory and in practice</a:t>
            </a:r>
          </a:p>
          <a:p>
            <a:pPr marL="426719" lvl="0" indent="-426719" defTabSz="560831">
              <a:spcBef>
                <a:spcPts val="500"/>
              </a:spcBef>
              <a:buSzPct val="45000"/>
              <a:buBlip>
                <a:blip r:embed="rId3"/>
              </a:buBlip>
              <a:defRPr sz="1800"/>
            </a:pPr>
            <a:r>
              <a:rPr sz="4032" dirty="0">
                <a:latin typeface="Avenir Roman"/>
                <a:ea typeface="Avenir Roman"/>
                <a:cs typeface="Avenir Roman"/>
                <a:sym typeface="Avenir Roman"/>
              </a:rPr>
              <a:t>Assessing the pilot project</a:t>
            </a:r>
          </a:p>
          <a:p>
            <a:pPr marL="426719" lvl="0" indent="-426719" defTabSz="560831">
              <a:spcBef>
                <a:spcPts val="500"/>
              </a:spcBef>
              <a:buSzPct val="45000"/>
              <a:buBlip>
                <a:blip r:embed="rId3"/>
              </a:buBlip>
              <a:defRPr sz="1800"/>
            </a:pPr>
            <a:r>
              <a:rPr sz="4032" dirty="0">
                <a:latin typeface="Avenir Roman"/>
                <a:ea typeface="Avenir Roman"/>
                <a:cs typeface="Avenir Roman"/>
                <a:sym typeface="Avenir Roman"/>
              </a:rPr>
              <a:t>Next steps . . . and why we’re taking </a:t>
            </a:r>
            <a:r>
              <a:rPr sz="4032" dirty="0" smtClean="0">
                <a:latin typeface="Avenir Roman"/>
                <a:ea typeface="Avenir Roman"/>
                <a:cs typeface="Avenir Roman"/>
                <a:sym typeface="Avenir Roman"/>
              </a:rPr>
              <a:t>them</a:t>
            </a:r>
            <a:endParaRPr sz="4032" dirty="0">
              <a:latin typeface="Avenir Roman"/>
              <a:ea typeface="Avenir Roman"/>
              <a:cs typeface="Avenir Roman"/>
              <a:sym typeface="Avenir Roman"/>
            </a:endParaRPr>
          </a:p>
        </p:txBody>
      </p:sp>
      <p:sp>
        <p:nvSpPr>
          <p:cNvPr id="46" name="Shape 46"/>
          <p:cNvSpPr/>
          <p:nvPr/>
        </p:nvSpPr>
        <p:spPr>
          <a:xfrm>
            <a:off x="6222504" y="8420060"/>
            <a:ext cx="102592" cy="53347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none" lIns="50800" tIns="50800" rIns="50800" bIns="50800" anchor="ctr">
            <a:spAutoFit/>
          </a:bodyPr>
          <a:lstStyle/>
          <a:p>
            <a:pPr lvl="0">
              <a:defRPr sz="1800"/>
            </a:pPr>
            <a:endParaRPr sz="2800" u="sng" dirty="0">
              <a:latin typeface="Avenir Roman"/>
              <a:ea typeface="Avenir Roman"/>
              <a:cs typeface="Avenir Roman"/>
              <a:sym typeface="Avenir Roman"/>
              <a:hlinkClick r:id="rId4"/>
            </a:endParaRPr>
          </a:p>
        </p:txBody>
      </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50" name="Shape 50"/>
          <p:cNvSpPr>
            <a:spLocks noGrp="1"/>
          </p:cNvSpPr>
          <p:nvPr>
            <p:ph type="title"/>
          </p:nvPr>
        </p:nvSpPr>
        <p:spPr>
          <a:xfrm>
            <a:off x="815447" y="337903"/>
            <a:ext cx="11099801" cy="2159001"/>
          </a:xfrm>
          <a:prstGeom prst="rect">
            <a:avLst/>
          </a:prstGeom>
        </p:spPr>
        <p:txBody>
          <a:bodyPr anchor="t"/>
          <a:lstStyle>
            <a:lvl1pPr algn="l">
              <a:defRPr sz="6000">
                <a:solidFill>
                  <a:srgbClr val="570706"/>
                </a:solidFill>
                <a:latin typeface="Corbel"/>
                <a:ea typeface="Corbel"/>
                <a:cs typeface="Corbel"/>
                <a:sym typeface="Corbel"/>
              </a:defRPr>
            </a:lvl1pPr>
          </a:lstStyle>
          <a:p>
            <a:pPr lvl="0">
              <a:defRPr sz="1800">
                <a:solidFill>
                  <a:srgbClr val="000000"/>
                </a:solidFill>
              </a:defRPr>
            </a:pPr>
            <a:r>
              <a:rPr sz="6000">
                <a:solidFill>
                  <a:srgbClr val="570706"/>
                </a:solidFill>
              </a:rPr>
              <a:t>Research Question . . .</a:t>
            </a:r>
          </a:p>
        </p:txBody>
      </p:sp>
      <p:sp>
        <p:nvSpPr>
          <p:cNvPr id="51" name="Shape 51"/>
          <p:cNvSpPr>
            <a:spLocks noGrp="1"/>
          </p:cNvSpPr>
          <p:nvPr>
            <p:ph type="body" idx="1"/>
          </p:nvPr>
        </p:nvSpPr>
        <p:spPr>
          <a:xfrm>
            <a:off x="2213001" y="3646501"/>
            <a:ext cx="8578798" cy="4213198"/>
          </a:xfrm>
          <a:prstGeom prst="rect">
            <a:avLst/>
          </a:prstGeom>
        </p:spPr>
        <p:txBody>
          <a:bodyPr anchor="t"/>
          <a:lstStyle/>
          <a:p>
            <a:pPr marL="0" lvl="0" indent="0" defTabSz="457200">
              <a:lnSpc>
                <a:spcPct val="115000"/>
              </a:lnSpc>
              <a:spcBef>
                <a:spcPts val="600"/>
              </a:spcBef>
              <a:buSzTx/>
              <a:buNone/>
              <a:defRPr sz="1800"/>
            </a:pPr>
            <a:r>
              <a:rPr sz="3600">
                <a:uFill>
                  <a:solidFill/>
                </a:uFill>
                <a:latin typeface="Avenir Roman"/>
                <a:ea typeface="Avenir Roman"/>
                <a:cs typeface="Avenir Roman"/>
                <a:sym typeface="Avenir Roman"/>
              </a:rPr>
              <a:t>Can appropriate training in peer-review--emphasizing higher-order issues and supporting second-order writing skills--</a:t>
            </a:r>
            <a:r>
              <a:rPr sz="3600" b="1">
                <a:uFill>
                  <a:solidFill/>
                </a:uFill>
                <a:latin typeface="Avenir Roman"/>
                <a:ea typeface="Avenir Roman"/>
                <a:cs typeface="Avenir Roman"/>
                <a:sym typeface="Avenir Roman"/>
              </a:rPr>
              <a:t>raise the confidence</a:t>
            </a:r>
            <a:r>
              <a:rPr sz="3600">
                <a:uFill>
                  <a:solidFill/>
                </a:uFill>
                <a:latin typeface="Avenir Roman"/>
                <a:ea typeface="Avenir Roman"/>
                <a:cs typeface="Avenir Roman"/>
                <a:sym typeface="Avenir Roman"/>
              </a:rPr>
              <a:t> of EAL writers as well as </a:t>
            </a:r>
            <a:r>
              <a:rPr sz="3600" b="1">
                <a:uFill>
                  <a:solidFill/>
                </a:uFill>
                <a:latin typeface="Avenir Roman"/>
                <a:ea typeface="Avenir Roman"/>
                <a:cs typeface="Avenir Roman"/>
                <a:sym typeface="Avenir Roman"/>
              </a:rPr>
              <a:t>improve their writing</a:t>
            </a:r>
            <a:r>
              <a:rPr sz="3600">
                <a:uFill>
                  <a:solidFill/>
                </a:uFill>
                <a:latin typeface="Avenir Roman"/>
                <a:ea typeface="Avenir Roman"/>
                <a:cs typeface="Avenir Roman"/>
                <a:sym typeface="Avenir Roman"/>
              </a:rPr>
              <a:t> fluency? </a:t>
            </a:r>
          </a:p>
        </p:txBody>
      </p:sp>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55" name="Shape 55"/>
          <p:cNvSpPr>
            <a:spLocks noGrp="1"/>
          </p:cNvSpPr>
          <p:nvPr>
            <p:ph type="body" idx="1"/>
          </p:nvPr>
        </p:nvSpPr>
        <p:spPr>
          <a:xfrm>
            <a:off x="494912" y="865949"/>
            <a:ext cx="7881413" cy="4823800"/>
          </a:xfrm>
          <a:prstGeom prst="rect">
            <a:avLst/>
          </a:prstGeom>
        </p:spPr>
        <p:txBody>
          <a:bodyPr anchor="t"/>
          <a:lstStyle/>
          <a:p>
            <a:pPr marL="0" lvl="0" indent="0">
              <a:spcBef>
                <a:spcPts val="600"/>
              </a:spcBef>
              <a:buSzTx/>
              <a:buNone/>
              <a:defRPr sz="1800"/>
            </a:pPr>
            <a:r>
              <a:rPr sz="3600">
                <a:latin typeface="Avenir Roman"/>
                <a:ea typeface="Avenir Roman"/>
                <a:cs typeface="Avenir Roman"/>
                <a:sym typeface="Avenir Roman"/>
              </a:rPr>
              <a:t>While business communication texts generally cover collaborative or team-writing strategies (e.g. Locker et al., 2013; Alred et al, 2012; Bovée et al., 2011; Meyer, 2010), </a:t>
            </a:r>
            <a:r>
              <a:rPr sz="3600">
                <a:solidFill>
                  <a:srgbClr val="861001"/>
                </a:solidFill>
                <a:latin typeface="Avenir Roman"/>
                <a:ea typeface="Avenir Roman"/>
                <a:cs typeface="Avenir Roman"/>
                <a:sym typeface="Avenir Roman"/>
              </a:rPr>
              <a:t>processes for effective </a:t>
            </a:r>
            <a:r>
              <a:rPr sz="3600" b="1">
                <a:solidFill>
                  <a:srgbClr val="861001"/>
                </a:solidFill>
                <a:latin typeface="Avenir Roman"/>
                <a:ea typeface="Avenir Roman"/>
                <a:cs typeface="Avenir Roman"/>
                <a:sym typeface="Avenir Roman"/>
              </a:rPr>
              <a:t>peer review </a:t>
            </a:r>
            <a:r>
              <a:rPr sz="3600">
                <a:solidFill>
                  <a:srgbClr val="861001"/>
                </a:solidFill>
                <a:latin typeface="Avenir Roman"/>
                <a:ea typeface="Avenir Roman"/>
                <a:cs typeface="Avenir Roman"/>
                <a:sym typeface="Avenir Roman"/>
              </a:rPr>
              <a:t>are rarely highlighted or singled out.</a:t>
            </a:r>
          </a:p>
        </p:txBody>
      </p:sp>
      <p:pic>
        <p:nvPicPr>
          <p:cNvPr id="56" name="IMG_0632.jpeg"/>
          <p:cNvPicPr/>
          <p:nvPr/>
        </p:nvPicPr>
        <p:blipFill>
          <a:blip r:embed="rId3">
            <a:extLst/>
          </a:blip>
          <a:stretch>
            <a:fillRect/>
          </a:stretch>
        </p:blipFill>
        <p:spPr>
          <a:xfrm>
            <a:off x="7308299" y="5143083"/>
            <a:ext cx="4993544" cy="3745158"/>
          </a:xfrm>
          <a:prstGeom prst="rect">
            <a:avLst/>
          </a:prstGeom>
          <a:ln w="12700">
            <a:miter lim="400000"/>
          </a:ln>
        </p:spPr>
      </p:pic>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60" name="Shape 60"/>
          <p:cNvSpPr>
            <a:spLocks noGrp="1"/>
          </p:cNvSpPr>
          <p:nvPr>
            <p:ph type="title"/>
          </p:nvPr>
        </p:nvSpPr>
        <p:spPr>
          <a:xfrm>
            <a:off x="952500" y="444500"/>
            <a:ext cx="11313319" cy="2159000"/>
          </a:xfrm>
          <a:prstGeom prst="rect">
            <a:avLst/>
          </a:prstGeom>
        </p:spPr>
        <p:txBody>
          <a:bodyPr anchor="t"/>
          <a:lstStyle/>
          <a:p>
            <a:pPr lvl="0" algn="l">
              <a:defRPr sz="1800"/>
            </a:pPr>
            <a:r>
              <a:rPr sz="6000">
                <a:solidFill>
                  <a:srgbClr val="570706"/>
                </a:solidFill>
                <a:latin typeface="Corbel"/>
                <a:ea typeface="Corbel"/>
                <a:cs typeface="Corbel"/>
                <a:sym typeface="Corbel"/>
              </a:rPr>
              <a:t>About BUS 360W @ </a:t>
            </a:r>
            <a:r>
              <a:rPr sz="6000">
                <a:solidFill>
                  <a:srgbClr val="C82506"/>
                </a:solidFill>
                <a:latin typeface="Corbel"/>
                <a:ea typeface="Corbel"/>
                <a:cs typeface="Corbel"/>
                <a:sym typeface="Corbel"/>
              </a:rPr>
              <a:t>SFU</a:t>
            </a:r>
          </a:p>
        </p:txBody>
      </p:sp>
      <p:sp>
        <p:nvSpPr>
          <p:cNvPr id="61" name="Shape 61"/>
          <p:cNvSpPr>
            <a:spLocks noGrp="1"/>
          </p:cNvSpPr>
          <p:nvPr>
            <p:ph type="body" idx="1"/>
          </p:nvPr>
        </p:nvSpPr>
        <p:spPr>
          <a:xfrm>
            <a:off x="875357" y="2468686"/>
            <a:ext cx="11467605" cy="5933828"/>
          </a:xfrm>
          <a:prstGeom prst="rect">
            <a:avLst/>
          </a:prstGeom>
        </p:spPr>
        <p:txBody>
          <a:bodyPr anchor="t"/>
          <a:lstStyle/>
          <a:p>
            <a:pPr marL="0" lvl="0" indent="0" defTabSz="508254">
              <a:spcBef>
                <a:spcPts val="500"/>
              </a:spcBef>
              <a:buSzTx/>
              <a:buNone/>
              <a:defRPr sz="1800"/>
            </a:pPr>
            <a:r>
              <a:rPr sz="3132">
                <a:solidFill>
                  <a:srgbClr val="861001"/>
                </a:solidFill>
                <a:latin typeface="Avenir Heavy"/>
                <a:ea typeface="Avenir Heavy"/>
                <a:cs typeface="Avenir Heavy"/>
                <a:sym typeface="Avenir Heavy"/>
              </a:rPr>
              <a:t>Multi-section writing-intensive course. 4 credits; up to 50 students per section with TA support.</a:t>
            </a:r>
          </a:p>
          <a:p>
            <a:pPr marL="386715" lvl="0" indent="-386715" defTabSz="508254">
              <a:spcBef>
                <a:spcPts val="500"/>
              </a:spcBef>
              <a:buSzPct val="45000"/>
              <a:buBlip>
                <a:blip r:embed="rId3"/>
              </a:buBlip>
              <a:defRPr sz="1800"/>
            </a:pPr>
            <a:r>
              <a:rPr sz="3132">
                <a:latin typeface="Avenir Heavy"/>
                <a:ea typeface="Avenir Heavy"/>
                <a:cs typeface="Avenir Heavy"/>
                <a:sym typeface="Avenir Heavy"/>
              </a:rPr>
              <a:t>writing strategies you can confidently adapt to a wide range of professional situations</a:t>
            </a:r>
          </a:p>
          <a:p>
            <a:pPr marL="386715" lvl="0" indent="-386715" defTabSz="508254">
              <a:spcBef>
                <a:spcPts val="500"/>
              </a:spcBef>
              <a:buSzPct val="45000"/>
              <a:buBlip>
                <a:blip r:embed="rId3"/>
              </a:buBlip>
              <a:defRPr sz="1800"/>
            </a:pPr>
            <a:r>
              <a:rPr sz="3132">
                <a:latin typeface="Avenir Heavy"/>
                <a:ea typeface="Avenir Heavy"/>
                <a:cs typeface="Avenir Heavy"/>
                <a:sym typeface="Avenir Heavy"/>
              </a:rPr>
              <a:t>guided writing practice in realistic business contexts</a:t>
            </a:r>
          </a:p>
          <a:p>
            <a:pPr marL="386715" lvl="0" indent="-386715" defTabSz="508254">
              <a:spcBef>
                <a:spcPts val="500"/>
              </a:spcBef>
              <a:buSzPct val="45000"/>
              <a:buBlip>
                <a:blip r:embed="rId3"/>
              </a:buBlip>
              <a:defRPr sz="1800"/>
            </a:pPr>
            <a:r>
              <a:rPr sz="3132">
                <a:latin typeface="Avenir Heavy"/>
                <a:ea typeface="Avenir Heavy"/>
                <a:cs typeface="Avenir Heavy"/>
                <a:sym typeface="Avenir Heavy"/>
              </a:rPr>
              <a:t>strategy, mechanics, and professional image</a:t>
            </a:r>
          </a:p>
          <a:p>
            <a:pPr marL="386715" lvl="0" indent="-386715" defTabSz="508254">
              <a:spcBef>
                <a:spcPts val="500"/>
              </a:spcBef>
              <a:buSzPct val="45000"/>
              <a:buBlip>
                <a:blip r:embed="rId3"/>
              </a:buBlip>
              <a:defRPr sz="1800"/>
            </a:pPr>
            <a:r>
              <a:rPr sz="3132">
                <a:latin typeface="Avenir Heavy"/>
                <a:ea typeface="Avenir Heavy"/>
                <a:cs typeface="Avenir Heavy"/>
                <a:sym typeface="Avenir Heavy"/>
              </a:rPr>
              <a:t>critical thinking and teamwork</a:t>
            </a:r>
            <a:br>
              <a:rPr sz="3132">
                <a:latin typeface="Avenir Heavy"/>
                <a:ea typeface="Avenir Heavy"/>
                <a:cs typeface="Avenir Heavy"/>
                <a:sym typeface="Avenir Heavy"/>
              </a:rPr>
            </a:br>
            <a:r>
              <a:rPr sz="3132">
                <a:latin typeface="Avenir Heavy"/>
                <a:ea typeface="Avenir Heavy"/>
                <a:cs typeface="Avenir Heavy"/>
                <a:sym typeface="Avenir Heavy"/>
              </a:rPr>
              <a:t/>
            </a:r>
            <a:br>
              <a:rPr sz="3132">
                <a:latin typeface="Avenir Heavy"/>
                <a:ea typeface="Avenir Heavy"/>
                <a:cs typeface="Avenir Heavy"/>
                <a:sym typeface="Avenir Heavy"/>
              </a:rPr>
            </a:br>
            <a:r>
              <a:rPr sz="3132">
                <a:solidFill>
                  <a:srgbClr val="861001"/>
                </a:solidFill>
                <a:latin typeface="Avenir Heavy"/>
                <a:ea typeface="Avenir Heavy"/>
                <a:cs typeface="Avenir Heavy"/>
                <a:sym typeface="Avenir Heavy"/>
              </a:rPr>
              <a:t>Major writing assignments include 2 submissions of</a:t>
            </a:r>
            <a:endParaRPr sz="3132">
              <a:latin typeface="Avenir Heavy"/>
              <a:ea typeface="Avenir Heavy"/>
              <a:cs typeface="Avenir Heavy"/>
              <a:sym typeface="Avenir Heavy"/>
            </a:endParaRPr>
          </a:p>
          <a:p>
            <a:pPr marL="386715" lvl="0" indent="-386715" defTabSz="508254">
              <a:spcBef>
                <a:spcPts val="500"/>
              </a:spcBef>
              <a:buSzPct val="45000"/>
              <a:buBlip>
                <a:blip r:embed="rId3"/>
              </a:buBlip>
              <a:defRPr sz="1800"/>
            </a:pPr>
            <a:r>
              <a:rPr sz="3132">
                <a:latin typeface="Avenir Heavy"/>
                <a:ea typeface="Avenir Heavy"/>
                <a:cs typeface="Avenir Heavy"/>
                <a:sym typeface="Avenir Heavy"/>
              </a:rPr>
              <a:t>email message / letter case study / persuasive team report</a:t>
            </a:r>
          </a:p>
        </p:txBody>
      </p:sp>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65" name="Shape 65"/>
          <p:cNvSpPr>
            <a:spLocks noGrp="1"/>
          </p:cNvSpPr>
          <p:nvPr>
            <p:ph type="title"/>
          </p:nvPr>
        </p:nvSpPr>
        <p:spPr>
          <a:xfrm>
            <a:off x="470078" y="444500"/>
            <a:ext cx="11099801" cy="2159000"/>
          </a:xfrm>
          <a:prstGeom prst="rect">
            <a:avLst/>
          </a:prstGeom>
        </p:spPr>
        <p:txBody>
          <a:bodyPr anchor="t"/>
          <a:lstStyle/>
          <a:p>
            <a:pPr lvl="0" algn="l">
              <a:defRPr sz="1800"/>
            </a:pPr>
            <a:r>
              <a:rPr sz="6000">
                <a:solidFill>
                  <a:srgbClr val="570706"/>
                </a:solidFill>
                <a:latin typeface="Corbel"/>
                <a:ea typeface="Corbel"/>
                <a:cs typeface="Corbel"/>
                <a:sym typeface="Corbel"/>
              </a:rPr>
              <a:t>The “writing boot camp” pilot: </a:t>
            </a:r>
            <a:br>
              <a:rPr sz="6000">
                <a:solidFill>
                  <a:srgbClr val="570706"/>
                </a:solidFill>
                <a:latin typeface="Corbel"/>
                <a:ea typeface="Corbel"/>
                <a:cs typeface="Corbel"/>
                <a:sym typeface="Corbel"/>
              </a:rPr>
            </a:br>
            <a:r>
              <a:rPr sz="4800">
                <a:solidFill>
                  <a:srgbClr val="570706"/>
                </a:solidFill>
                <a:latin typeface="Corbel"/>
                <a:ea typeface="Corbel"/>
                <a:cs typeface="Corbel"/>
                <a:sym typeface="Corbel"/>
              </a:rPr>
              <a:t>Jan. - Apr. 2014</a:t>
            </a:r>
          </a:p>
        </p:txBody>
      </p:sp>
      <p:sp>
        <p:nvSpPr>
          <p:cNvPr id="66" name="Shape 66"/>
          <p:cNvSpPr>
            <a:spLocks noGrp="1"/>
          </p:cNvSpPr>
          <p:nvPr>
            <p:ph type="body" idx="1"/>
          </p:nvPr>
        </p:nvSpPr>
        <p:spPr>
          <a:xfrm>
            <a:off x="388086" y="2595465"/>
            <a:ext cx="12228629" cy="6315270"/>
          </a:xfrm>
          <a:prstGeom prst="rect">
            <a:avLst/>
          </a:prstGeom>
        </p:spPr>
        <p:txBody>
          <a:bodyPr anchor="t"/>
          <a:lstStyle/>
          <a:p>
            <a:pPr marL="0" lvl="0" indent="0" defTabSz="537463">
              <a:spcBef>
                <a:spcPts val="500"/>
              </a:spcBef>
              <a:buSzTx/>
              <a:buNone/>
              <a:defRPr sz="1800"/>
            </a:pPr>
            <a:r>
              <a:rPr sz="3312" dirty="0">
                <a:solidFill>
                  <a:srgbClr val="861001"/>
                </a:solidFill>
                <a:latin typeface="Avenir Heavy"/>
                <a:ea typeface="Avenir Heavy"/>
                <a:cs typeface="Avenir Heavy"/>
                <a:sym typeface="Avenir Heavy"/>
              </a:rPr>
              <a:t>PEER REVIEW to help students . . .</a:t>
            </a:r>
          </a:p>
          <a:p>
            <a:pPr marL="408940" lvl="0" indent="-408940" defTabSz="537463">
              <a:spcBef>
                <a:spcPts val="500"/>
              </a:spcBef>
              <a:buSzPct val="45000"/>
              <a:buBlip>
                <a:blip r:embed="rId3"/>
              </a:buBlip>
              <a:defRPr sz="1800"/>
            </a:pPr>
            <a:r>
              <a:rPr sz="3312" dirty="0">
                <a:latin typeface="Avenir Heavy"/>
                <a:ea typeface="Avenir Heavy"/>
                <a:cs typeface="Avenir Heavy"/>
                <a:sym typeface="Avenir Heavy"/>
              </a:rPr>
              <a:t>Prepare for collaboration at work </a:t>
            </a:r>
            <a:r>
              <a:rPr sz="3312" i="1" dirty="0">
                <a:latin typeface="Avenir Heavy"/>
                <a:ea typeface="Avenir Heavy"/>
                <a:cs typeface="Avenir Heavy"/>
                <a:sym typeface="Avenir Heavy"/>
              </a:rPr>
              <a:t>—&gt; move away </a:t>
            </a:r>
            <a:r>
              <a:rPr sz="3312" dirty="0">
                <a:latin typeface="Avenir Heavy"/>
                <a:ea typeface="Avenir Heavy"/>
                <a:cs typeface="Avenir Heavy"/>
                <a:sym typeface="Avenir Heavy"/>
              </a:rPr>
              <a:t>from dependence on expert/supervisor </a:t>
            </a:r>
            <a:r>
              <a:rPr sz="2852" dirty="0">
                <a:latin typeface="Avenir Book"/>
                <a:ea typeface="Avenir Heavy"/>
                <a:cs typeface="Avenir Book"/>
                <a:sym typeface="Avenir Heavy"/>
              </a:rPr>
              <a:t>(Popov-Doroshkin, 2012, p. 4). </a:t>
            </a:r>
          </a:p>
          <a:p>
            <a:pPr marL="408940" lvl="0" indent="-408940" defTabSz="537463">
              <a:spcBef>
                <a:spcPts val="500"/>
              </a:spcBef>
              <a:buSzPct val="45000"/>
              <a:buBlip>
                <a:blip r:embed="rId3"/>
              </a:buBlip>
              <a:defRPr sz="1800"/>
            </a:pPr>
            <a:r>
              <a:rPr sz="3312" dirty="0">
                <a:latin typeface="Avenir Heavy"/>
                <a:ea typeface="Avenir Heavy"/>
                <a:cs typeface="Avenir Heavy"/>
                <a:sym typeface="Avenir Heavy"/>
              </a:rPr>
              <a:t>Prepare to write for multiple audiences/stakeholders </a:t>
            </a:r>
          </a:p>
          <a:p>
            <a:pPr marL="408940" lvl="0" indent="-408940" defTabSz="537463">
              <a:spcBef>
                <a:spcPts val="500"/>
              </a:spcBef>
              <a:buSzPct val="45000"/>
              <a:buBlip>
                <a:blip r:embed="rId3"/>
              </a:buBlip>
              <a:defRPr sz="1800"/>
            </a:pPr>
            <a:r>
              <a:rPr sz="3312" dirty="0">
                <a:latin typeface="Avenir Heavy"/>
                <a:ea typeface="Avenir Heavy"/>
                <a:cs typeface="Avenir Heavy"/>
                <a:sym typeface="Avenir Heavy"/>
              </a:rPr>
              <a:t>Learn through teaching to build skills and confidence</a:t>
            </a:r>
          </a:p>
          <a:p>
            <a:pPr marL="408940" lvl="0" indent="-408940" defTabSz="537463">
              <a:spcBef>
                <a:spcPts val="500"/>
              </a:spcBef>
              <a:buSzPct val="45000"/>
              <a:buBlip>
                <a:blip r:embed="rId3"/>
              </a:buBlip>
              <a:defRPr sz="1800"/>
            </a:pPr>
            <a:r>
              <a:rPr sz="3312" dirty="0">
                <a:latin typeface="Avenir Heavy"/>
                <a:ea typeface="Avenir Heavy"/>
                <a:cs typeface="Avenir Heavy"/>
                <a:sym typeface="Avenir Heavy"/>
              </a:rPr>
              <a:t>Foster a sense of community</a:t>
            </a:r>
            <a:br>
              <a:rPr sz="3312" dirty="0">
                <a:latin typeface="Avenir Heavy"/>
                <a:ea typeface="Avenir Heavy"/>
                <a:cs typeface="Avenir Heavy"/>
                <a:sym typeface="Avenir Heavy"/>
              </a:rPr>
            </a:br>
            <a:endParaRPr sz="3312" dirty="0">
              <a:latin typeface="Avenir Heavy"/>
              <a:ea typeface="Avenir Heavy"/>
              <a:cs typeface="Avenir Heavy"/>
              <a:sym typeface="Avenir Heavy"/>
            </a:endParaRPr>
          </a:p>
          <a:p>
            <a:pPr marL="0" lvl="0" indent="0" defTabSz="537463">
              <a:spcBef>
                <a:spcPts val="500"/>
              </a:spcBef>
              <a:buSzTx/>
              <a:buNone/>
              <a:defRPr sz="1800"/>
            </a:pPr>
            <a:r>
              <a:rPr sz="3312" dirty="0">
                <a:solidFill>
                  <a:srgbClr val="861001"/>
                </a:solidFill>
                <a:latin typeface="Avenir Heavy"/>
                <a:ea typeface="Avenir Heavy"/>
                <a:cs typeface="Avenir Heavy"/>
                <a:sym typeface="Avenir Heavy"/>
              </a:rPr>
              <a:t>Periodic in-class WRITING </a:t>
            </a:r>
            <a:r>
              <a:rPr sz="3312" dirty="0" smtClean="0">
                <a:solidFill>
                  <a:srgbClr val="861001"/>
                </a:solidFill>
                <a:latin typeface="Avenir Heavy"/>
                <a:ea typeface="Avenir Heavy"/>
                <a:cs typeface="Avenir Heavy"/>
                <a:sym typeface="Avenir Heavy"/>
              </a:rPr>
              <a:t>SUPPORT</a:t>
            </a:r>
            <a:r>
              <a:rPr lang="en-CA" sz="3312" dirty="0" smtClean="0">
                <a:solidFill>
                  <a:srgbClr val="861001"/>
                </a:solidFill>
                <a:latin typeface="Avenir Heavy"/>
                <a:ea typeface="Avenir Heavy"/>
                <a:cs typeface="Avenir Heavy"/>
                <a:sym typeface="Avenir Heavy"/>
              </a:rPr>
              <a:t> (”SLC”)</a:t>
            </a:r>
            <a:r>
              <a:rPr sz="3312" dirty="0" smtClean="0">
                <a:solidFill>
                  <a:srgbClr val="861001"/>
                </a:solidFill>
                <a:latin typeface="Avenir Heavy"/>
                <a:ea typeface="Avenir Heavy"/>
                <a:cs typeface="Avenir Heavy"/>
                <a:sym typeface="Avenir Heavy"/>
              </a:rPr>
              <a:t> </a:t>
            </a:r>
            <a:r>
              <a:rPr sz="3312" dirty="0">
                <a:solidFill>
                  <a:srgbClr val="861001"/>
                </a:solidFill>
                <a:latin typeface="Avenir Heavy"/>
                <a:ea typeface="Avenir Heavy"/>
                <a:cs typeface="Avenir Heavy"/>
                <a:sym typeface="Avenir Heavy"/>
              </a:rPr>
              <a:t>to . . .</a:t>
            </a:r>
          </a:p>
          <a:p>
            <a:pPr marL="408940" lvl="0" indent="-408940" defTabSz="537463">
              <a:spcBef>
                <a:spcPts val="500"/>
              </a:spcBef>
              <a:buSzPct val="45000"/>
              <a:buBlip>
                <a:blip r:embed="rId3"/>
              </a:buBlip>
              <a:defRPr sz="1800"/>
            </a:pPr>
            <a:r>
              <a:rPr sz="3312" dirty="0">
                <a:latin typeface="Avenir Heavy"/>
                <a:ea typeface="Avenir Heavy"/>
                <a:cs typeface="Avenir Heavy"/>
                <a:sym typeface="Avenir Heavy"/>
              </a:rPr>
              <a:t>Enhance peer-review and revision processes</a:t>
            </a:r>
          </a:p>
          <a:p>
            <a:pPr marL="408940" lvl="0" indent="-408940" defTabSz="537463">
              <a:spcBef>
                <a:spcPts val="500"/>
              </a:spcBef>
              <a:buSzPct val="45000"/>
              <a:buBlip>
                <a:blip r:embed="rId3"/>
              </a:buBlip>
              <a:defRPr sz="1800"/>
            </a:pPr>
            <a:r>
              <a:rPr sz="3312" dirty="0">
                <a:latin typeface="Avenir Heavy"/>
                <a:ea typeface="Avenir Heavy"/>
                <a:cs typeface="Avenir Heavy"/>
                <a:sym typeface="Avenir Heavy"/>
              </a:rPr>
              <a:t>Improve English fluency and quality; reduce anxiety</a:t>
            </a:r>
          </a:p>
        </p:txBody>
      </p:sp>
      <p:pic>
        <p:nvPicPr>
          <p:cNvPr id="67" name="Boots.jpg"/>
          <p:cNvPicPr/>
          <p:nvPr/>
        </p:nvPicPr>
        <p:blipFill>
          <a:blip r:embed="rId4">
            <a:extLst/>
          </a:blip>
          <a:stretch>
            <a:fillRect/>
          </a:stretch>
        </p:blipFill>
        <p:spPr>
          <a:xfrm>
            <a:off x="10737850" y="654657"/>
            <a:ext cx="1738685" cy="1738686"/>
          </a:xfrm>
          <a:prstGeom prst="rect">
            <a:avLst/>
          </a:prstGeom>
          <a:ln w="12700">
            <a:miter lim="400000"/>
          </a:ln>
        </p:spPr>
      </p:pic>
    </p:spTree>
  </p:cSld>
  <p:clrMapOvr>
    <a:masterClrMapping/>
  </p:clrMapOvr>
  <p:transition spd="slow">
    <p:cove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iterate>
                                    <p:tmAbs val="0"/>
                                  </p:iterate>
                                  <p:childTnLst>
                                    <p:set>
                                      <p:cBhvr>
                                        <p:cTn id="6" fill="hold"/>
                                        <p:tgtEl>
                                          <p:spTgt spid="66">
                                            <p:bg/>
                                          </p:spTgt>
                                        </p:tgtEl>
                                        <p:attrNameLst>
                                          <p:attrName>style.visibility</p:attrName>
                                        </p:attrNameLst>
                                      </p:cBhvr>
                                      <p:to>
                                        <p:strVal val="visible"/>
                                      </p:to>
                                    </p:set>
                                    <p:animEffect transition="in" filter="dissolve">
                                      <p:cBhvr>
                                        <p:cTn id="7" dur="1000"/>
                                        <p:tgtEl>
                                          <p:spTgt spid="66">
                                            <p:bg/>
                                          </p:spTgt>
                                        </p:tgtEl>
                                      </p:cBhvr>
                                    </p:animEffect>
                                  </p:childTnLst>
                                </p:cTn>
                              </p:par>
                              <p:par>
                                <p:cTn id="8" presetID="9" presetClass="entr" presetSubtype="0" fill="hold" grpId="1">
                                  <p:stCondLst>
                                    <p:cond delay="0"/>
                                  </p:stCondLst>
                                  <p:iterate>
                                    <p:tmAbs val="0"/>
                                  </p:iterate>
                                  <p:childTnLst>
                                    <p:set>
                                      <p:cBhvr>
                                        <p:cTn id="9" fill="hold"/>
                                        <p:tgtEl>
                                          <p:spTgt spid="66">
                                            <p:txEl>
                                              <p:pRg st="0" end="0"/>
                                            </p:txEl>
                                          </p:spTgt>
                                        </p:tgtEl>
                                        <p:attrNameLst>
                                          <p:attrName>style.visibility</p:attrName>
                                        </p:attrNameLst>
                                      </p:cBhvr>
                                      <p:to>
                                        <p:strVal val="visible"/>
                                      </p:to>
                                    </p:set>
                                    <p:animEffect transition="in" filter="dissolve">
                                      <p:cBhvr>
                                        <p:cTn id="10" dur="1000"/>
                                        <p:tgtEl>
                                          <p:spTgt spid="6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1" nodeType="clickEffect">
                                  <p:stCondLst>
                                    <p:cond delay="0"/>
                                  </p:stCondLst>
                                  <p:iterate>
                                    <p:tmAbs val="0"/>
                                  </p:iterate>
                                  <p:childTnLst>
                                    <p:set>
                                      <p:cBhvr>
                                        <p:cTn id="14" fill="hold"/>
                                        <p:tgtEl>
                                          <p:spTgt spid="66">
                                            <p:txEl>
                                              <p:pRg st="1" end="1"/>
                                            </p:txEl>
                                          </p:spTgt>
                                        </p:tgtEl>
                                        <p:attrNameLst>
                                          <p:attrName>style.visibility</p:attrName>
                                        </p:attrNameLst>
                                      </p:cBhvr>
                                      <p:to>
                                        <p:strVal val="visible"/>
                                      </p:to>
                                    </p:set>
                                    <p:animEffect transition="in" filter="dissolve">
                                      <p:cBhvr>
                                        <p:cTn id="15" dur="1000"/>
                                        <p:tgtEl>
                                          <p:spTgt spid="6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1" nodeType="clickEffect">
                                  <p:stCondLst>
                                    <p:cond delay="0"/>
                                  </p:stCondLst>
                                  <p:iterate>
                                    <p:tmAbs val="0"/>
                                  </p:iterate>
                                  <p:childTnLst>
                                    <p:set>
                                      <p:cBhvr>
                                        <p:cTn id="19" fill="hold"/>
                                        <p:tgtEl>
                                          <p:spTgt spid="66">
                                            <p:txEl>
                                              <p:pRg st="2" end="2"/>
                                            </p:txEl>
                                          </p:spTgt>
                                        </p:tgtEl>
                                        <p:attrNameLst>
                                          <p:attrName>style.visibility</p:attrName>
                                        </p:attrNameLst>
                                      </p:cBhvr>
                                      <p:to>
                                        <p:strVal val="visible"/>
                                      </p:to>
                                    </p:set>
                                    <p:animEffect transition="in" filter="dissolve">
                                      <p:cBhvr>
                                        <p:cTn id="20" dur="1000"/>
                                        <p:tgtEl>
                                          <p:spTgt spid="6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1" nodeType="clickEffect">
                                  <p:stCondLst>
                                    <p:cond delay="0"/>
                                  </p:stCondLst>
                                  <p:iterate>
                                    <p:tmAbs val="0"/>
                                  </p:iterate>
                                  <p:childTnLst>
                                    <p:set>
                                      <p:cBhvr>
                                        <p:cTn id="24" fill="hold"/>
                                        <p:tgtEl>
                                          <p:spTgt spid="66">
                                            <p:txEl>
                                              <p:pRg st="3" end="3"/>
                                            </p:txEl>
                                          </p:spTgt>
                                        </p:tgtEl>
                                        <p:attrNameLst>
                                          <p:attrName>style.visibility</p:attrName>
                                        </p:attrNameLst>
                                      </p:cBhvr>
                                      <p:to>
                                        <p:strVal val="visible"/>
                                      </p:to>
                                    </p:set>
                                    <p:animEffect transition="in" filter="dissolve">
                                      <p:cBhvr>
                                        <p:cTn id="25" dur="1000"/>
                                        <p:tgtEl>
                                          <p:spTgt spid="66">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1" nodeType="clickEffect">
                                  <p:stCondLst>
                                    <p:cond delay="0"/>
                                  </p:stCondLst>
                                  <p:iterate>
                                    <p:tmAbs val="0"/>
                                  </p:iterate>
                                  <p:childTnLst>
                                    <p:set>
                                      <p:cBhvr>
                                        <p:cTn id="29" fill="hold"/>
                                        <p:tgtEl>
                                          <p:spTgt spid="66">
                                            <p:txEl>
                                              <p:pRg st="4" end="4"/>
                                            </p:txEl>
                                          </p:spTgt>
                                        </p:tgtEl>
                                        <p:attrNameLst>
                                          <p:attrName>style.visibility</p:attrName>
                                        </p:attrNameLst>
                                      </p:cBhvr>
                                      <p:to>
                                        <p:strVal val="visible"/>
                                      </p:to>
                                    </p:set>
                                    <p:animEffect transition="in" filter="dissolve">
                                      <p:cBhvr>
                                        <p:cTn id="30" dur="1000"/>
                                        <p:tgtEl>
                                          <p:spTgt spid="6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1" nodeType="clickEffect">
                                  <p:stCondLst>
                                    <p:cond delay="0"/>
                                  </p:stCondLst>
                                  <p:iterate>
                                    <p:tmAbs val="0"/>
                                  </p:iterate>
                                  <p:childTnLst>
                                    <p:set>
                                      <p:cBhvr>
                                        <p:cTn id="34" fill="hold"/>
                                        <p:tgtEl>
                                          <p:spTgt spid="66">
                                            <p:txEl>
                                              <p:pRg st="5" end="5"/>
                                            </p:txEl>
                                          </p:spTgt>
                                        </p:tgtEl>
                                        <p:attrNameLst>
                                          <p:attrName>style.visibility</p:attrName>
                                        </p:attrNameLst>
                                      </p:cBhvr>
                                      <p:to>
                                        <p:strVal val="visible"/>
                                      </p:to>
                                    </p:set>
                                    <p:animEffect transition="in" filter="dissolve">
                                      <p:cBhvr>
                                        <p:cTn id="35" dur="1000"/>
                                        <p:tgtEl>
                                          <p:spTgt spid="66">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1" nodeType="clickEffect">
                                  <p:stCondLst>
                                    <p:cond delay="0"/>
                                  </p:stCondLst>
                                  <p:iterate>
                                    <p:tmAbs val="0"/>
                                  </p:iterate>
                                  <p:childTnLst>
                                    <p:set>
                                      <p:cBhvr>
                                        <p:cTn id="39" fill="hold"/>
                                        <p:tgtEl>
                                          <p:spTgt spid="66">
                                            <p:txEl>
                                              <p:pRg st="6" end="6"/>
                                            </p:txEl>
                                          </p:spTgt>
                                        </p:tgtEl>
                                        <p:attrNameLst>
                                          <p:attrName>style.visibility</p:attrName>
                                        </p:attrNameLst>
                                      </p:cBhvr>
                                      <p:to>
                                        <p:strVal val="visible"/>
                                      </p:to>
                                    </p:set>
                                    <p:animEffect transition="in" filter="dissolve">
                                      <p:cBhvr>
                                        <p:cTn id="40" dur="1000"/>
                                        <p:tgtEl>
                                          <p:spTgt spid="66">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1" nodeType="clickEffect">
                                  <p:stCondLst>
                                    <p:cond delay="0"/>
                                  </p:stCondLst>
                                  <p:iterate>
                                    <p:tmAbs val="0"/>
                                  </p:iterate>
                                  <p:childTnLst>
                                    <p:set>
                                      <p:cBhvr>
                                        <p:cTn id="44" fill="hold"/>
                                        <p:tgtEl>
                                          <p:spTgt spid="66">
                                            <p:txEl>
                                              <p:pRg st="7" end="7"/>
                                            </p:txEl>
                                          </p:spTgt>
                                        </p:tgtEl>
                                        <p:attrNameLst>
                                          <p:attrName>style.visibility</p:attrName>
                                        </p:attrNameLst>
                                      </p:cBhvr>
                                      <p:to>
                                        <p:strVal val="visible"/>
                                      </p:to>
                                    </p:set>
                                    <p:animEffect transition="in" filter="dissolve">
                                      <p:cBhvr>
                                        <p:cTn id="45" dur="1000"/>
                                        <p:tgtEl>
                                          <p:spTgt spid="6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1" build="p" bldLvl="5" animBg="1" advAuto="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71" name="Shape 71"/>
          <p:cNvSpPr/>
          <p:nvPr/>
        </p:nvSpPr>
        <p:spPr>
          <a:xfrm>
            <a:off x="5647906" y="2116807"/>
            <a:ext cx="3474244" cy="1498551"/>
          </a:xfrm>
          <a:prstGeom prst="rect">
            <a:avLst/>
          </a:prstGeom>
          <a:gradFill>
            <a:gsLst>
              <a:gs pos="0">
                <a:srgbClr val="EF951A"/>
              </a:gs>
              <a:gs pos="100000">
                <a:srgbClr val="DE6A10"/>
              </a:gs>
            </a:gsLst>
            <a:lin ang="5400000"/>
          </a:gra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defRPr>
            </a:pPr>
            <a:endParaRPr/>
          </a:p>
        </p:txBody>
      </p:sp>
      <p:sp>
        <p:nvSpPr>
          <p:cNvPr id="72" name="Shape 72"/>
          <p:cNvSpPr/>
          <p:nvPr/>
        </p:nvSpPr>
        <p:spPr>
          <a:xfrm>
            <a:off x="5612360" y="5954825"/>
            <a:ext cx="3545336" cy="1737024"/>
          </a:xfrm>
          <a:prstGeom prst="rect">
            <a:avLst/>
          </a:prstGeom>
          <a:gradFill>
            <a:gsLst>
              <a:gs pos="0">
                <a:srgbClr val="EF951A"/>
              </a:gs>
              <a:gs pos="100000">
                <a:srgbClr val="DE6A10"/>
              </a:gs>
            </a:gsLst>
            <a:lin ang="5400000"/>
          </a:gra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defRPr>
            </a:pPr>
            <a:endParaRPr/>
          </a:p>
        </p:txBody>
      </p:sp>
      <p:sp>
        <p:nvSpPr>
          <p:cNvPr id="73" name="Shape 73"/>
          <p:cNvSpPr>
            <a:spLocks noGrp="1"/>
          </p:cNvSpPr>
          <p:nvPr>
            <p:ph type="title"/>
          </p:nvPr>
        </p:nvSpPr>
        <p:spPr>
          <a:xfrm>
            <a:off x="952500" y="444500"/>
            <a:ext cx="11807908" cy="2159000"/>
          </a:xfrm>
          <a:prstGeom prst="rect">
            <a:avLst/>
          </a:prstGeom>
        </p:spPr>
        <p:txBody>
          <a:bodyPr anchor="t"/>
          <a:lstStyle>
            <a:lvl1pPr algn="l">
              <a:defRPr sz="6000">
                <a:solidFill>
                  <a:srgbClr val="570706"/>
                </a:solidFill>
                <a:latin typeface="Corbel"/>
                <a:ea typeface="Corbel"/>
                <a:cs typeface="Corbel"/>
                <a:sym typeface="Corbel"/>
              </a:defRPr>
            </a:lvl1pPr>
          </a:lstStyle>
          <a:p>
            <a:pPr lvl="0">
              <a:defRPr sz="1800">
                <a:solidFill>
                  <a:srgbClr val="000000"/>
                </a:solidFill>
              </a:defRPr>
            </a:pPr>
            <a:r>
              <a:rPr sz="6000">
                <a:solidFill>
                  <a:srgbClr val="570706"/>
                </a:solidFill>
              </a:rPr>
              <a:t>Designing a peer review process</a:t>
            </a:r>
          </a:p>
        </p:txBody>
      </p:sp>
      <p:sp>
        <p:nvSpPr>
          <p:cNvPr id="74" name="Shape 74"/>
          <p:cNvSpPr/>
          <p:nvPr/>
        </p:nvSpPr>
        <p:spPr>
          <a:xfrm>
            <a:off x="1032643" y="1993900"/>
            <a:ext cx="2361626" cy="2709565"/>
          </a:xfrm>
          <a:prstGeom prst="rect">
            <a:avLst/>
          </a:prstGeom>
          <a:gradFill>
            <a:gsLst>
              <a:gs pos="0">
                <a:srgbClr val="FBE12B"/>
              </a:gs>
              <a:gs pos="100000">
                <a:srgbClr val="BE9A1A"/>
              </a:gs>
            </a:gsLst>
            <a:lin ang="5400000"/>
          </a:gradFill>
          <a:ln w="12700">
            <a:miter lim="400000"/>
          </a:ln>
          <a:effectLst>
            <a:outerShdw blurRad="38100" dist="25400" dir="5400000" rotWithShape="0">
              <a:srgbClr val="000000">
                <a:alpha val="50000"/>
              </a:srgbClr>
            </a:outerShdw>
          </a:effectLst>
        </p:spPr>
        <p:txBody>
          <a:bodyPr lIns="0" tIns="0" rIns="0" bIns="0" anchor="ctr"/>
          <a:lstStyle/>
          <a:p>
            <a:pPr lvl="0">
              <a:defRPr sz="2400"/>
            </a:pPr>
            <a:endParaRPr/>
          </a:p>
        </p:txBody>
      </p:sp>
      <p:sp>
        <p:nvSpPr>
          <p:cNvPr id="75" name="Shape 75"/>
          <p:cNvSpPr/>
          <p:nvPr/>
        </p:nvSpPr>
        <p:spPr>
          <a:xfrm>
            <a:off x="5647906" y="4076372"/>
            <a:ext cx="3474244" cy="1498551"/>
          </a:xfrm>
          <a:prstGeom prst="rect">
            <a:avLst/>
          </a:prstGeom>
          <a:gradFill>
            <a:gsLst>
              <a:gs pos="0">
                <a:srgbClr val="EF951A"/>
              </a:gs>
              <a:gs pos="100000">
                <a:srgbClr val="DE6A10"/>
              </a:gs>
            </a:gsLst>
            <a:lin ang="5400000"/>
          </a:gra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defRPr>
            </a:pPr>
            <a:endParaRPr/>
          </a:p>
        </p:txBody>
      </p:sp>
      <p:sp>
        <p:nvSpPr>
          <p:cNvPr id="76" name="Shape 76"/>
          <p:cNvSpPr/>
          <p:nvPr/>
        </p:nvSpPr>
        <p:spPr>
          <a:xfrm>
            <a:off x="1131416" y="2294579"/>
            <a:ext cx="2164081" cy="231140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none" lIns="50800" tIns="50800" rIns="50800" bIns="50800" anchor="ctr">
            <a:spAutoFit/>
          </a:bodyPr>
          <a:lstStyle/>
          <a:p>
            <a:pPr lvl="0">
              <a:defRPr sz="1800"/>
            </a:pPr>
            <a:r>
              <a:rPr sz="2400" b="1" dirty="0"/>
              <a:t>Week 2:</a:t>
            </a:r>
          </a:p>
          <a:p>
            <a:pPr lvl="0">
              <a:defRPr sz="1800"/>
            </a:pPr>
            <a:r>
              <a:rPr sz="2400" dirty="0"/>
              <a:t>In-class/online</a:t>
            </a:r>
          </a:p>
          <a:p>
            <a:pPr lvl="0">
              <a:defRPr sz="1800"/>
            </a:pPr>
            <a:r>
              <a:rPr sz="2400" dirty="0"/>
              <a:t>orientation to</a:t>
            </a:r>
          </a:p>
          <a:p>
            <a:pPr lvl="0">
              <a:defRPr sz="1800"/>
            </a:pPr>
            <a:r>
              <a:rPr sz="2400" dirty="0"/>
              <a:t>peer-review</a:t>
            </a:r>
          </a:p>
          <a:p>
            <a:pPr lvl="0">
              <a:defRPr sz="1800"/>
            </a:pPr>
            <a:r>
              <a:rPr sz="2400" dirty="0"/>
              <a:t>strategies </a:t>
            </a:r>
            <a:br>
              <a:rPr sz="2400" dirty="0"/>
            </a:br>
            <a:r>
              <a:rPr sz="2400" dirty="0"/>
              <a:t>(</a:t>
            </a:r>
            <a:r>
              <a:rPr sz="2400" b="1" dirty="0" smtClean="0">
                <a:solidFill>
                  <a:srgbClr val="861001"/>
                </a:solidFill>
              </a:rPr>
              <a:t>SLC</a:t>
            </a:r>
            <a:r>
              <a:rPr lang="en-CA" sz="2400" b="1" dirty="0" smtClean="0">
                <a:solidFill>
                  <a:srgbClr val="861001"/>
                </a:solidFill>
              </a:rPr>
              <a:t>*</a:t>
            </a:r>
            <a:r>
              <a:rPr sz="2400" dirty="0" smtClean="0"/>
              <a:t>)</a:t>
            </a:r>
            <a:endParaRPr sz="2400" dirty="0"/>
          </a:p>
        </p:txBody>
      </p:sp>
      <p:sp>
        <p:nvSpPr>
          <p:cNvPr id="77" name="Shape 77"/>
          <p:cNvSpPr/>
          <p:nvPr/>
        </p:nvSpPr>
        <p:spPr>
          <a:xfrm>
            <a:off x="5537436" y="4222394"/>
            <a:ext cx="3671919" cy="120650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none" lIns="50800" tIns="50800" rIns="50800" bIns="50800" anchor="ctr">
            <a:spAutoFit/>
          </a:bodyPr>
          <a:lstStyle/>
          <a:p>
            <a:pPr lvl="0">
              <a:defRPr sz="1800"/>
            </a:pPr>
            <a:r>
              <a:rPr sz="2400"/>
              <a:t>Peer-review RUBRIC</a:t>
            </a:r>
          </a:p>
          <a:p>
            <a:pPr lvl="0">
              <a:defRPr sz="1800"/>
            </a:pPr>
            <a:r>
              <a:rPr sz="2400"/>
              <a:t>for each assignment: </a:t>
            </a:r>
            <a:r>
              <a:rPr sz="2400" b="1"/>
              <a:t>1st </a:t>
            </a:r>
          </a:p>
          <a:p>
            <a:pPr lvl="0">
              <a:defRPr sz="1800"/>
            </a:pPr>
            <a:r>
              <a:rPr sz="2400"/>
              <a:t>submission (8% grade)</a:t>
            </a:r>
          </a:p>
        </p:txBody>
      </p:sp>
      <p:sp>
        <p:nvSpPr>
          <p:cNvPr id="78" name="Shape 78"/>
          <p:cNvSpPr/>
          <p:nvPr/>
        </p:nvSpPr>
        <p:spPr>
          <a:xfrm>
            <a:off x="937175" y="5080000"/>
            <a:ext cx="2552562" cy="2709566"/>
          </a:xfrm>
          <a:prstGeom prst="rect">
            <a:avLst/>
          </a:prstGeom>
          <a:gradFill>
            <a:gsLst>
              <a:gs pos="0">
                <a:srgbClr val="FBE12B"/>
              </a:gs>
              <a:gs pos="100000">
                <a:srgbClr val="BE9A1A"/>
              </a:gs>
            </a:gsLst>
            <a:lin ang="5400000"/>
          </a:gra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defRPr>
            </a:pPr>
            <a:endParaRPr/>
          </a:p>
        </p:txBody>
      </p:sp>
      <p:sp>
        <p:nvSpPr>
          <p:cNvPr id="79" name="Shape 79"/>
          <p:cNvSpPr/>
          <p:nvPr/>
        </p:nvSpPr>
        <p:spPr>
          <a:xfrm>
            <a:off x="937175" y="5279079"/>
            <a:ext cx="2552562" cy="231140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p>
            <a:pPr lvl="0">
              <a:defRPr sz="1800"/>
            </a:pPr>
            <a:r>
              <a:rPr sz="2400" b="1" dirty="0"/>
              <a:t>Weeks 3 - 6:</a:t>
            </a:r>
          </a:p>
          <a:p>
            <a:pPr lvl="0">
              <a:defRPr sz="1800"/>
            </a:pPr>
            <a:r>
              <a:rPr sz="2400" dirty="0"/>
              <a:t>In-class</a:t>
            </a:r>
          </a:p>
          <a:p>
            <a:pPr lvl="0">
              <a:defRPr sz="1800"/>
            </a:pPr>
            <a:r>
              <a:rPr sz="2400" dirty="0"/>
              <a:t>“writing boot camps” in </a:t>
            </a:r>
          </a:p>
          <a:p>
            <a:pPr lvl="0">
              <a:defRPr sz="1800"/>
            </a:pPr>
            <a:r>
              <a:rPr sz="2400" dirty="0"/>
              <a:t>response to issues (</a:t>
            </a:r>
            <a:r>
              <a:rPr sz="2400" b="1" dirty="0" smtClean="0">
                <a:solidFill>
                  <a:srgbClr val="861001"/>
                </a:solidFill>
              </a:rPr>
              <a:t>SLC</a:t>
            </a:r>
            <a:r>
              <a:rPr lang="en-CA" sz="2400" b="1" dirty="0" smtClean="0">
                <a:solidFill>
                  <a:srgbClr val="861001"/>
                </a:solidFill>
              </a:rPr>
              <a:t>*</a:t>
            </a:r>
            <a:r>
              <a:rPr sz="2400" dirty="0" smtClean="0"/>
              <a:t>)</a:t>
            </a:r>
            <a:endParaRPr sz="2400" dirty="0"/>
          </a:p>
        </p:txBody>
      </p:sp>
      <p:sp>
        <p:nvSpPr>
          <p:cNvPr id="80" name="Shape 80"/>
          <p:cNvSpPr/>
          <p:nvPr/>
        </p:nvSpPr>
        <p:spPr>
          <a:xfrm>
            <a:off x="5645163" y="6220084"/>
            <a:ext cx="3479729" cy="1206506"/>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p>
            <a:pPr lvl="0">
              <a:defRPr sz="1800"/>
            </a:pPr>
            <a:r>
              <a:rPr sz="2400"/>
              <a:t>Peers revise based on reviews: </a:t>
            </a:r>
            <a:r>
              <a:rPr sz="2400" b="1"/>
              <a:t>2nd</a:t>
            </a:r>
            <a:r>
              <a:rPr sz="2400"/>
              <a:t> submission</a:t>
            </a:r>
          </a:p>
          <a:p>
            <a:pPr lvl="0">
              <a:defRPr sz="1800"/>
            </a:pPr>
            <a:r>
              <a:rPr sz="2400"/>
              <a:t>(12% grade)</a:t>
            </a:r>
          </a:p>
        </p:txBody>
      </p:sp>
      <p:pic>
        <p:nvPicPr>
          <p:cNvPr id="81" name="Picture 80"/>
          <p:cNvPicPr/>
          <p:nvPr/>
        </p:nvPicPr>
        <p:blipFill>
          <a:blip r:embed="rId3">
            <a:extLst/>
          </a:blip>
          <a:stretch>
            <a:fillRect/>
          </a:stretch>
        </p:blipFill>
        <p:spPr>
          <a:xfrm>
            <a:off x="3614378" y="2689965"/>
            <a:ext cx="1855041" cy="352235"/>
          </a:xfrm>
          <a:prstGeom prst="rect">
            <a:avLst/>
          </a:prstGeom>
        </p:spPr>
      </p:pic>
      <p:pic>
        <p:nvPicPr>
          <p:cNvPr id="83" name="Picture 82"/>
          <p:cNvPicPr/>
          <p:nvPr/>
        </p:nvPicPr>
        <p:blipFill>
          <a:blip r:embed="rId4">
            <a:extLst/>
          </a:blip>
          <a:stretch>
            <a:fillRect/>
          </a:stretch>
        </p:blipFill>
        <p:spPr>
          <a:xfrm rot="8674370">
            <a:off x="3438668" y="5864337"/>
            <a:ext cx="2251364" cy="352235"/>
          </a:xfrm>
          <a:prstGeom prst="rect">
            <a:avLst/>
          </a:prstGeom>
        </p:spPr>
      </p:pic>
      <p:sp>
        <p:nvSpPr>
          <p:cNvPr id="85" name="Shape 85"/>
          <p:cNvSpPr/>
          <p:nvPr/>
        </p:nvSpPr>
        <p:spPr>
          <a:xfrm>
            <a:off x="5769435" y="2262832"/>
            <a:ext cx="3231186" cy="1206501"/>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none" lIns="50800" tIns="50800" rIns="50800" bIns="50800" anchor="ctr">
            <a:spAutoFit/>
          </a:bodyPr>
          <a:lstStyle/>
          <a:p>
            <a:pPr lvl="0">
              <a:defRPr sz="1800"/>
            </a:pPr>
            <a:r>
              <a:rPr sz="2400"/>
              <a:t>Students assigned a</a:t>
            </a:r>
          </a:p>
          <a:p>
            <a:pPr lvl="0">
              <a:defRPr sz="1800"/>
            </a:pPr>
            <a:r>
              <a:rPr sz="2400"/>
              <a:t>“peer buddy” for each</a:t>
            </a:r>
          </a:p>
          <a:p>
            <a:pPr lvl="0">
              <a:defRPr sz="1800"/>
            </a:pPr>
            <a:r>
              <a:rPr sz="2400"/>
              <a:t>half of term</a:t>
            </a:r>
          </a:p>
        </p:txBody>
      </p:sp>
      <p:pic>
        <p:nvPicPr>
          <p:cNvPr id="86" name="Picture 85"/>
          <p:cNvPicPr/>
          <p:nvPr/>
        </p:nvPicPr>
        <p:blipFill>
          <a:blip r:embed="rId5">
            <a:extLst/>
          </a:blip>
          <a:stretch>
            <a:fillRect/>
          </a:stretch>
        </p:blipFill>
        <p:spPr>
          <a:xfrm rot="2084302">
            <a:off x="3433250" y="3968066"/>
            <a:ext cx="2110339" cy="352235"/>
          </a:xfrm>
          <a:prstGeom prst="rect">
            <a:avLst/>
          </a:prstGeom>
        </p:spPr>
      </p:pic>
      <p:sp>
        <p:nvSpPr>
          <p:cNvPr id="88" name="Shape 88"/>
          <p:cNvSpPr/>
          <p:nvPr/>
        </p:nvSpPr>
        <p:spPr>
          <a:xfrm>
            <a:off x="9512300" y="3024306"/>
            <a:ext cx="3132386" cy="3602683"/>
          </a:xfrm>
          <a:prstGeom prst="rect">
            <a:avLst/>
          </a:prstGeom>
          <a:gradFill>
            <a:gsLst>
              <a:gs pos="0">
                <a:srgbClr val="FB4912">
                  <a:alpha val="51084"/>
                </a:srgbClr>
              </a:gs>
              <a:gs pos="100000">
                <a:srgbClr val="C82506">
                  <a:alpha val="51084"/>
                </a:srgbClr>
              </a:gs>
            </a:gsLst>
            <a:lin ang="5400000"/>
          </a:gra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defRPr>
            </a:pPr>
            <a:endParaRPr/>
          </a:p>
        </p:txBody>
      </p:sp>
      <p:pic>
        <p:nvPicPr>
          <p:cNvPr id="89" name="Picture 88"/>
          <p:cNvPicPr/>
          <p:nvPr/>
        </p:nvPicPr>
        <p:blipFill>
          <a:blip r:embed="rId6">
            <a:extLst/>
          </a:blip>
          <a:stretch>
            <a:fillRect/>
          </a:stretch>
        </p:blipFill>
        <p:spPr>
          <a:xfrm rot="10800000">
            <a:off x="3603217" y="7047794"/>
            <a:ext cx="1915551" cy="352235"/>
          </a:xfrm>
          <a:prstGeom prst="rect">
            <a:avLst/>
          </a:prstGeom>
        </p:spPr>
      </p:pic>
      <p:sp>
        <p:nvSpPr>
          <p:cNvPr id="91" name="Shape 91"/>
          <p:cNvSpPr/>
          <p:nvPr/>
        </p:nvSpPr>
        <p:spPr>
          <a:xfrm>
            <a:off x="9580096" y="3301647"/>
            <a:ext cx="2996794" cy="3048001"/>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none" lIns="50800" tIns="50800" rIns="50800" bIns="50800" anchor="ctr">
            <a:spAutoFit/>
          </a:bodyPr>
          <a:lstStyle/>
          <a:p>
            <a:pPr lvl="0">
              <a:defRPr sz="1800"/>
            </a:pPr>
            <a:r>
              <a:rPr sz="2400" b="1"/>
              <a:t>Peer-reviewed </a:t>
            </a:r>
          </a:p>
          <a:p>
            <a:pPr lvl="0">
              <a:defRPr sz="1800"/>
            </a:pPr>
            <a:r>
              <a:rPr sz="2400" b="1"/>
              <a:t>assigns:</a:t>
            </a:r>
          </a:p>
          <a:p>
            <a:pPr marL="228600" lvl="0" indent="-228600" algn="l">
              <a:buSzPct val="100000"/>
              <a:buChar char="•"/>
              <a:defRPr sz="1800"/>
            </a:pPr>
            <a:r>
              <a:rPr sz="2400"/>
              <a:t>Introductory profile</a:t>
            </a:r>
          </a:p>
          <a:p>
            <a:pPr marL="228600" lvl="0" indent="-228600" algn="l">
              <a:buSzPct val="100000"/>
              <a:buChar char="•"/>
              <a:defRPr sz="1800"/>
            </a:pPr>
            <a:r>
              <a:rPr sz="2400"/>
              <a:t>Email message</a:t>
            </a:r>
          </a:p>
          <a:p>
            <a:pPr marL="228600" lvl="0" indent="-228600" algn="l">
              <a:buSzPct val="100000"/>
              <a:buChar char="•"/>
              <a:defRPr sz="1800"/>
            </a:pPr>
            <a:r>
              <a:rPr sz="2400"/>
              <a:t>Letter case study</a:t>
            </a:r>
          </a:p>
          <a:p>
            <a:pPr lvl="0">
              <a:defRPr sz="1800"/>
            </a:pPr>
            <a:r>
              <a:rPr sz="2400" b="1"/>
              <a:t>+</a:t>
            </a:r>
          </a:p>
          <a:p>
            <a:pPr lvl="0">
              <a:defRPr sz="1800"/>
            </a:pPr>
            <a:r>
              <a:rPr sz="2400"/>
              <a:t>Peer-review buddy</a:t>
            </a:r>
          </a:p>
          <a:p>
            <a:pPr lvl="0">
              <a:defRPr sz="1800"/>
            </a:pPr>
            <a:r>
              <a:rPr sz="2400"/>
              <a:t>evaluation</a:t>
            </a:r>
          </a:p>
        </p:txBody>
      </p:sp>
      <p:sp>
        <p:nvSpPr>
          <p:cNvPr id="20" name="TextBox 19"/>
          <p:cNvSpPr txBox="1"/>
          <p:nvPr/>
        </p:nvSpPr>
        <p:spPr>
          <a:xfrm>
            <a:off x="937175" y="8512823"/>
            <a:ext cx="11081653" cy="8874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r>
              <a:rPr kumimoji="0" lang="en-US" sz="2700" b="0" i="0" u="none" strike="noStrike" cap="none" spc="0" normalizeH="0" baseline="0" dirty="0" smtClean="0">
                <a:ln>
                  <a:noFill/>
                </a:ln>
                <a:solidFill>
                  <a:srgbClr val="000000"/>
                </a:solidFill>
                <a:effectLst/>
                <a:uFillTx/>
                <a:latin typeface="Avenir Book"/>
                <a:ea typeface="+mn-ea"/>
                <a:cs typeface="Avenir Book"/>
                <a:sym typeface="Helvetica Light"/>
              </a:rPr>
              <a:t>*</a:t>
            </a:r>
            <a:r>
              <a:rPr kumimoji="0" lang="en-US" sz="2400" b="0" i="0" u="none" strike="noStrike" cap="none" spc="0" normalizeH="0" baseline="0" dirty="0" smtClean="0">
                <a:ln>
                  <a:noFill/>
                </a:ln>
                <a:solidFill>
                  <a:srgbClr val="000000"/>
                </a:solidFill>
                <a:effectLst/>
                <a:uFillTx/>
                <a:latin typeface="Avenir Book"/>
                <a:ea typeface="+mn-ea"/>
                <a:cs typeface="Avenir Book"/>
                <a:sym typeface="Helvetica Light"/>
              </a:rPr>
              <a:t>Created</a:t>
            </a:r>
            <a:r>
              <a:rPr kumimoji="0" lang="en-US" sz="2400" b="0" i="0" u="none" strike="noStrike" cap="none" spc="0" normalizeH="0" dirty="0" smtClean="0">
                <a:ln>
                  <a:noFill/>
                </a:ln>
                <a:solidFill>
                  <a:srgbClr val="000000"/>
                </a:solidFill>
                <a:effectLst/>
                <a:uFillTx/>
                <a:latin typeface="Avenir Book"/>
                <a:ea typeface="+mn-ea"/>
                <a:cs typeface="Avenir Book"/>
                <a:sym typeface="Helvetica Light"/>
              </a:rPr>
              <a:t> and delivered by the SFU Student Learning Commons in consultation with BUS 360W instructor</a:t>
            </a:r>
            <a:endParaRPr kumimoji="0" lang="en-US" sz="2400" b="0" i="0" u="none" strike="noStrike" cap="none" spc="0" normalizeH="0" baseline="0" dirty="0">
              <a:ln>
                <a:noFill/>
              </a:ln>
              <a:solidFill>
                <a:srgbClr val="000000"/>
              </a:solidFill>
              <a:effectLst/>
              <a:uFillTx/>
              <a:latin typeface="Avenir Book"/>
              <a:ea typeface="+mn-ea"/>
              <a:cs typeface="Avenir Book"/>
              <a:sym typeface="Helvetica Light"/>
            </a:endParaRPr>
          </a:p>
        </p:txBody>
      </p:sp>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95" name="Shape 95"/>
          <p:cNvSpPr>
            <a:spLocks noGrp="1"/>
          </p:cNvSpPr>
          <p:nvPr>
            <p:ph type="title"/>
          </p:nvPr>
        </p:nvSpPr>
        <p:spPr>
          <a:xfrm>
            <a:off x="399316" y="444500"/>
            <a:ext cx="12206168" cy="2159000"/>
          </a:xfrm>
          <a:prstGeom prst="rect">
            <a:avLst/>
          </a:prstGeom>
        </p:spPr>
        <p:txBody>
          <a:bodyPr anchor="t"/>
          <a:lstStyle>
            <a:lvl1pPr algn="l">
              <a:defRPr sz="6000">
                <a:solidFill>
                  <a:srgbClr val="570706"/>
                </a:solidFill>
                <a:latin typeface="Corbel"/>
                <a:ea typeface="Corbel"/>
                <a:cs typeface="Corbel"/>
                <a:sym typeface="Corbel"/>
              </a:defRPr>
            </a:lvl1pPr>
          </a:lstStyle>
          <a:p>
            <a:pPr lvl="0">
              <a:defRPr sz="1800">
                <a:solidFill>
                  <a:srgbClr val="000000"/>
                </a:solidFill>
              </a:defRPr>
            </a:pPr>
            <a:r>
              <a:rPr sz="6000">
                <a:solidFill>
                  <a:srgbClr val="570706"/>
                </a:solidFill>
              </a:rPr>
              <a:t>Creating a peer review environment</a:t>
            </a:r>
          </a:p>
        </p:txBody>
      </p:sp>
      <p:sp>
        <p:nvSpPr>
          <p:cNvPr id="96" name="Shape 96"/>
          <p:cNvSpPr>
            <a:spLocks noGrp="1"/>
          </p:cNvSpPr>
          <p:nvPr>
            <p:ph type="body" idx="1"/>
          </p:nvPr>
        </p:nvSpPr>
        <p:spPr>
          <a:xfrm>
            <a:off x="524237" y="2326026"/>
            <a:ext cx="11956326" cy="4023756"/>
          </a:xfrm>
          <a:prstGeom prst="rect">
            <a:avLst/>
          </a:prstGeom>
        </p:spPr>
        <p:txBody>
          <a:bodyPr anchor="t">
            <a:normAutofit/>
          </a:bodyPr>
          <a:lstStyle/>
          <a:p>
            <a:pPr marL="0" lvl="0" indent="0" defTabSz="572516">
              <a:spcBef>
                <a:spcPts val="500"/>
              </a:spcBef>
              <a:buSzTx/>
              <a:buNone/>
              <a:defRPr sz="1800"/>
            </a:pPr>
            <a:r>
              <a:rPr sz="3528" dirty="0">
                <a:solidFill>
                  <a:srgbClr val="861001"/>
                </a:solidFill>
                <a:latin typeface="Avenir Heavy"/>
                <a:ea typeface="Avenir Heavy"/>
                <a:cs typeface="Avenir Heavy"/>
                <a:sym typeface="Avenir Heavy"/>
              </a:rPr>
              <a:t>WEEK 2 IN-CLASS WORKSHOP on peer review</a:t>
            </a:r>
          </a:p>
          <a:p>
            <a:pPr marL="0" lvl="0" indent="0" defTabSz="572516">
              <a:spcBef>
                <a:spcPts val="500"/>
              </a:spcBef>
              <a:buSzTx/>
              <a:buNone/>
              <a:defRPr sz="1800"/>
            </a:pPr>
            <a:endParaRPr sz="3528" dirty="0">
              <a:solidFill>
                <a:srgbClr val="861001"/>
              </a:solidFill>
              <a:latin typeface="Avenir Heavy"/>
              <a:ea typeface="Avenir Heavy"/>
              <a:cs typeface="Avenir Heavy"/>
              <a:sym typeface="Avenir Heavy"/>
            </a:endParaRPr>
          </a:p>
          <a:p>
            <a:pPr marL="0" lvl="0" indent="0" defTabSz="572516">
              <a:spcBef>
                <a:spcPts val="500"/>
              </a:spcBef>
              <a:buSzTx/>
              <a:buNone/>
              <a:defRPr sz="1800"/>
            </a:pPr>
            <a:r>
              <a:rPr sz="3528" dirty="0">
                <a:latin typeface="Avenir Heavy"/>
                <a:ea typeface="Avenir Heavy"/>
                <a:cs typeface="Avenir Heavy"/>
                <a:sym typeface="Avenir Heavy"/>
              </a:rPr>
              <a:t>PURPOSE: </a:t>
            </a:r>
            <a:r>
              <a:rPr sz="3528" dirty="0">
                <a:latin typeface="Avenir Book"/>
                <a:ea typeface="Avenir Heavy"/>
                <a:cs typeface="Avenir Book"/>
                <a:sym typeface="Avenir Heavy"/>
              </a:rPr>
              <a:t>“. . .help to break down pre-conceived ideas of working with native and non-native speakers . . . prepare students to work effectively in pairs to provide written and verbal peer feedback throughout the </a:t>
            </a:r>
            <a:r>
              <a:rPr sz="3528" dirty="0" smtClean="0">
                <a:latin typeface="Avenir Book"/>
                <a:ea typeface="Avenir Heavy"/>
                <a:cs typeface="Avenir Book"/>
                <a:sym typeface="Avenir Heavy"/>
              </a:rPr>
              <a:t>semester</a:t>
            </a:r>
            <a:r>
              <a:rPr lang="en-CA" sz="3528" dirty="0" smtClean="0">
                <a:latin typeface="Avenir Book"/>
                <a:ea typeface="Avenir Heavy"/>
                <a:cs typeface="Avenir Book"/>
                <a:sym typeface="Avenir Heavy"/>
              </a:rPr>
              <a:t>” (From the course instructor’s “boot camps” planning document.)</a:t>
            </a:r>
            <a:endParaRPr sz="3528" dirty="0">
              <a:latin typeface="Avenir Book"/>
              <a:ea typeface="Avenir Heavy"/>
              <a:cs typeface="Avenir Book"/>
              <a:sym typeface="Avenir Heavy"/>
            </a:endParaRPr>
          </a:p>
        </p:txBody>
      </p:sp>
      <p:sp>
        <p:nvSpPr>
          <p:cNvPr id="5" name="Rectangle 4"/>
          <p:cNvSpPr/>
          <p:nvPr/>
        </p:nvSpPr>
        <p:spPr>
          <a:xfrm>
            <a:off x="524237" y="7027820"/>
            <a:ext cx="11956326" cy="600164"/>
          </a:xfrm>
          <a:prstGeom prst="rect">
            <a:avLst/>
          </a:prstGeom>
        </p:spPr>
        <p:txBody>
          <a:bodyPr wrap="square">
            <a:spAutoFit/>
          </a:bodyPr>
          <a:lstStyle/>
          <a:p>
            <a:pPr lvl="0" algn="l">
              <a:defRPr sz="1800"/>
            </a:pPr>
            <a:r>
              <a:rPr lang="en-US" sz="3300" u="sng" dirty="0" smtClean="0">
                <a:solidFill>
                  <a:srgbClr val="00882B"/>
                </a:solidFill>
                <a:latin typeface="Avenir Roman"/>
                <a:ea typeface="Avenir Roman"/>
                <a:cs typeface="Avenir Roman"/>
                <a:sym typeface="Avenir Roman"/>
                <a:hlinkClick r:id="rId3"/>
              </a:rPr>
              <a:t>How to Give Effective Peer Feedback</a:t>
            </a:r>
            <a:r>
              <a:rPr lang="en-US" sz="3300" dirty="0" smtClean="0">
                <a:latin typeface="Avenir Roman"/>
                <a:ea typeface="Avenir Roman"/>
                <a:cs typeface="Avenir Roman"/>
                <a:sym typeface="Avenir Roman"/>
              </a:rPr>
              <a:t> is available at Prezi.com </a:t>
            </a:r>
            <a:endParaRPr lang="en-US" sz="3300" dirty="0">
              <a:latin typeface="Avenir Roman"/>
              <a:ea typeface="Avenir Roman"/>
              <a:cs typeface="Avenir Roman"/>
              <a:sym typeface="Avenir Roman"/>
              <a:hlinkClick r:id="rId3"/>
            </a:endParaRPr>
          </a:p>
        </p:txBody>
      </p:sp>
    </p:spTree>
  </p:cSld>
  <p:clrMapOvr>
    <a:masterClrMapping/>
  </p:clrMapOvr>
  <p:transition spd="slow">
    <p:cover/>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112" name="Shape 112"/>
          <p:cNvSpPr/>
          <p:nvPr/>
        </p:nvSpPr>
        <p:spPr>
          <a:xfrm>
            <a:off x="79046" y="3765649"/>
            <a:ext cx="4189116" cy="2222302"/>
          </a:xfrm>
          <a:prstGeom prst="rect">
            <a:avLst/>
          </a:prstGeom>
          <a:gradFill>
            <a:gsLst>
              <a:gs pos="0">
                <a:srgbClr val="EF951A"/>
              </a:gs>
              <a:gs pos="100000">
                <a:srgbClr val="DE6A10"/>
              </a:gs>
            </a:gsLst>
            <a:lin ang="5400000"/>
          </a:gra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defRPr>
            </a:pPr>
            <a:endParaRPr/>
          </a:p>
        </p:txBody>
      </p:sp>
      <p:sp>
        <p:nvSpPr>
          <p:cNvPr id="113" name="Shape 113"/>
          <p:cNvSpPr/>
          <p:nvPr/>
        </p:nvSpPr>
        <p:spPr>
          <a:xfrm>
            <a:off x="223742" y="3932952"/>
            <a:ext cx="3899724" cy="1887696"/>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p>
            <a:pPr lvl="0">
              <a:defRPr sz="1800"/>
            </a:pPr>
            <a:r>
              <a:rPr sz="3000" dirty="0"/>
              <a:t>Peer-review </a:t>
            </a:r>
            <a:r>
              <a:rPr sz="3000" b="1" dirty="0"/>
              <a:t>RUBRIC</a:t>
            </a:r>
            <a:endParaRPr sz="3000" dirty="0"/>
          </a:p>
          <a:p>
            <a:pPr lvl="0">
              <a:defRPr sz="1800"/>
            </a:pPr>
            <a:r>
              <a:rPr sz="3000" dirty="0"/>
              <a:t>sample </a:t>
            </a:r>
            <a:r>
              <a:rPr sz="3000" dirty="0" smtClean="0"/>
              <a:t>…</a:t>
            </a:r>
            <a:r>
              <a:rPr lang="en-CA" sz="3000" dirty="0" smtClean="0"/>
              <a:t>closest to </a:t>
            </a:r>
            <a:r>
              <a:rPr sz="3000" dirty="0" smtClean="0"/>
              <a:t>“</a:t>
            </a:r>
            <a:r>
              <a:rPr sz="3000" dirty="0"/>
              <a:t>checklist approach”</a:t>
            </a:r>
            <a:r>
              <a:rPr sz="3000" dirty="0" smtClean="0"/>
              <a:t> </a:t>
            </a:r>
            <a:r>
              <a:rPr lang="en-CA" sz="3000" dirty="0" smtClean="0"/>
              <a:t/>
            </a:r>
            <a:br>
              <a:rPr lang="en-CA" sz="3000" dirty="0" smtClean="0"/>
            </a:br>
            <a:r>
              <a:rPr sz="2600" dirty="0" smtClean="0"/>
              <a:t>(</a:t>
            </a:r>
            <a:r>
              <a:rPr sz="2600" dirty="0"/>
              <a:t>Rieber, L.J., 2006)</a:t>
            </a:r>
          </a:p>
        </p:txBody>
      </p:sp>
      <p:pic>
        <p:nvPicPr>
          <p:cNvPr id="114" name="Screenshot 2014-05-13 12.40.58.png"/>
          <p:cNvPicPr/>
          <p:nvPr/>
        </p:nvPicPr>
        <p:blipFill>
          <a:blip r:embed="rId3">
            <a:extLst/>
          </a:blip>
          <a:stretch>
            <a:fillRect/>
          </a:stretch>
        </p:blipFill>
        <p:spPr>
          <a:xfrm>
            <a:off x="4375150" y="196850"/>
            <a:ext cx="8445500" cy="8724900"/>
          </a:xfrm>
          <a:prstGeom prst="rect">
            <a:avLst/>
          </a:prstGeom>
          <a:ln w="12700">
            <a:miter lim="400000"/>
          </a:ln>
        </p:spPr>
      </p:pic>
      <p:sp>
        <p:nvSpPr>
          <p:cNvPr id="115" name="Shape 115"/>
          <p:cNvSpPr/>
          <p:nvPr/>
        </p:nvSpPr>
        <p:spPr>
          <a:xfrm>
            <a:off x="173240" y="9169399"/>
            <a:ext cx="12836120" cy="381001"/>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none" lIns="50800" tIns="50800" rIns="50800" bIns="50800" anchor="ctr">
            <a:spAutoFit/>
          </a:bodyPr>
          <a:lstStyle/>
          <a:p>
            <a:pPr lvl="0">
              <a:defRPr sz="1800"/>
            </a:pPr>
            <a:r>
              <a:t>Excerpt: from page 40-42 of Marshall, S. (2012). </a:t>
            </a:r>
            <a:r>
              <a:rPr i="1"/>
              <a:t>Academic writing: Making the transition</a:t>
            </a:r>
            <a:r>
              <a:t>. Toronto, Ontario, Canada: Pearson </a:t>
            </a:r>
          </a:p>
        </p:txBody>
      </p:sp>
    </p:spTree>
  </p:cSld>
  <p:clrMapOvr>
    <a:masterClrMapping/>
  </p:clrMapOvr>
  <p:transition spd="slow">
    <p:cover/>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117" name="Shape 117"/>
          <p:cNvSpPr>
            <a:spLocks noGrp="1"/>
          </p:cNvSpPr>
          <p:nvPr>
            <p:ph type="title"/>
          </p:nvPr>
        </p:nvSpPr>
        <p:spPr>
          <a:xfrm>
            <a:off x="952500" y="444500"/>
            <a:ext cx="11313319" cy="2159000"/>
          </a:xfrm>
          <a:prstGeom prst="rect">
            <a:avLst/>
          </a:prstGeom>
        </p:spPr>
        <p:txBody>
          <a:bodyPr anchor="t"/>
          <a:lstStyle>
            <a:lvl1pPr algn="l">
              <a:defRPr sz="6000">
                <a:solidFill>
                  <a:srgbClr val="570706"/>
                </a:solidFill>
                <a:latin typeface="Corbel"/>
                <a:ea typeface="Corbel"/>
                <a:cs typeface="Corbel"/>
                <a:sym typeface="Corbel"/>
              </a:defRPr>
            </a:lvl1pPr>
          </a:lstStyle>
          <a:p>
            <a:pPr lvl="0">
              <a:defRPr sz="1800">
                <a:solidFill>
                  <a:srgbClr val="000000"/>
                </a:solidFill>
              </a:defRPr>
            </a:pPr>
            <a:r>
              <a:rPr sz="6000">
                <a:solidFill>
                  <a:srgbClr val="570706"/>
                </a:solidFill>
              </a:rPr>
              <a:t>Challenges to integrating peer review in BUS 360W</a:t>
            </a:r>
          </a:p>
        </p:txBody>
      </p:sp>
      <p:sp>
        <p:nvSpPr>
          <p:cNvPr id="118" name="Shape 118"/>
          <p:cNvSpPr>
            <a:spLocks noGrp="1"/>
          </p:cNvSpPr>
          <p:nvPr>
            <p:ph type="body" idx="1"/>
          </p:nvPr>
        </p:nvSpPr>
        <p:spPr>
          <a:xfrm>
            <a:off x="456307" y="3250555"/>
            <a:ext cx="5729983" cy="5666235"/>
          </a:xfrm>
          <a:prstGeom prst="rect">
            <a:avLst/>
          </a:prstGeom>
        </p:spPr>
        <p:txBody>
          <a:bodyPr anchor="t"/>
          <a:lstStyle/>
          <a:p>
            <a:pPr marL="0" lvl="0" indent="0" defTabSz="554990">
              <a:spcBef>
                <a:spcPts val="500"/>
              </a:spcBef>
              <a:buSzTx/>
              <a:buNone/>
              <a:defRPr sz="1800"/>
            </a:pPr>
            <a:r>
              <a:rPr sz="3420">
                <a:solidFill>
                  <a:srgbClr val="861001"/>
                </a:solidFill>
                <a:latin typeface="Avenir Roman"/>
                <a:ea typeface="Avenir Roman"/>
                <a:cs typeface="Avenir Roman"/>
                <a:sym typeface="Avenir Roman"/>
              </a:rPr>
              <a:t>“CORPORATE CULTURE”:</a:t>
            </a:r>
          </a:p>
          <a:p>
            <a:pPr marL="422275" lvl="0" indent="-422275" defTabSz="554990">
              <a:spcBef>
                <a:spcPts val="500"/>
              </a:spcBef>
              <a:buSzPct val="45000"/>
              <a:buBlip>
                <a:blip r:embed="rId3"/>
              </a:buBlip>
              <a:defRPr sz="1800"/>
            </a:pPr>
            <a:r>
              <a:rPr sz="3420">
                <a:latin typeface="Avenir Roman"/>
                <a:ea typeface="Avenir Roman"/>
                <a:cs typeface="Avenir Roman"/>
                <a:sym typeface="Avenir Roman"/>
              </a:rPr>
              <a:t>Peer review has </a:t>
            </a:r>
            <a:r>
              <a:rPr sz="3420" b="1">
                <a:solidFill>
                  <a:srgbClr val="861001"/>
                </a:solidFill>
                <a:latin typeface="Avenir Roman"/>
                <a:ea typeface="Avenir Roman"/>
                <a:cs typeface="Avenir Roman"/>
                <a:sym typeface="Avenir Roman"/>
              </a:rPr>
              <a:t>not</a:t>
            </a:r>
            <a:r>
              <a:rPr sz="3420">
                <a:latin typeface="Avenir Roman"/>
                <a:ea typeface="Avenir Roman"/>
                <a:cs typeface="Avenir Roman"/>
                <a:sym typeface="Avenir Roman"/>
              </a:rPr>
              <a:t> been adopted broadly in business faculties (Rieber, 2010)</a:t>
            </a:r>
          </a:p>
          <a:p>
            <a:pPr marL="422275" lvl="0" indent="-422275" defTabSz="554990">
              <a:spcBef>
                <a:spcPts val="500"/>
              </a:spcBef>
              <a:buSzPct val="45000"/>
              <a:buBlip>
                <a:blip r:embed="rId3"/>
              </a:buBlip>
              <a:defRPr sz="1800"/>
            </a:pPr>
            <a:r>
              <a:rPr sz="3420">
                <a:latin typeface="Avenir Roman"/>
                <a:ea typeface="Avenir Roman"/>
                <a:cs typeface="Avenir Roman"/>
                <a:sym typeface="Avenir Roman"/>
              </a:rPr>
              <a:t>Yet students will “certainly use [this skill] in their future work lives” (Holst-Larkin, 2008, p. 76). </a:t>
            </a:r>
          </a:p>
        </p:txBody>
      </p:sp>
      <p:sp>
        <p:nvSpPr>
          <p:cNvPr id="119" name="Shape 119"/>
          <p:cNvSpPr/>
          <p:nvPr/>
        </p:nvSpPr>
        <p:spPr>
          <a:xfrm>
            <a:off x="6488807" y="3250555"/>
            <a:ext cx="5987257" cy="5666235"/>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0" tIns="0" rIns="0" bIns="0">
            <a:normAutofit/>
          </a:bodyPr>
          <a:lstStyle/>
          <a:p>
            <a:pPr lvl="0" algn="l" defTabSz="508254">
              <a:spcBef>
                <a:spcPts val="500"/>
              </a:spcBef>
              <a:defRPr sz="1800"/>
            </a:pPr>
            <a:r>
              <a:rPr sz="3132">
                <a:solidFill>
                  <a:srgbClr val="861001"/>
                </a:solidFill>
                <a:latin typeface="Avenir Roman"/>
                <a:ea typeface="Avenir Roman"/>
                <a:cs typeface="Avenir Roman"/>
                <a:sym typeface="Avenir Roman"/>
              </a:rPr>
              <a:t>PRECONCEPTIONS:</a:t>
            </a:r>
          </a:p>
          <a:p>
            <a:pPr marL="386715" lvl="0" indent="-386715" algn="l" defTabSz="508254">
              <a:spcBef>
                <a:spcPts val="500"/>
              </a:spcBef>
              <a:buSzPct val="45000"/>
              <a:buBlip>
                <a:blip r:embed="rId3"/>
              </a:buBlip>
              <a:defRPr sz="1800"/>
            </a:pPr>
            <a:r>
              <a:rPr sz="3132">
                <a:latin typeface="Avenir Roman"/>
                <a:ea typeface="Avenir Roman"/>
                <a:cs typeface="Avenir Roman"/>
                <a:sym typeface="Avenir Roman"/>
              </a:rPr>
              <a:t>Mere editing for grammar or mechanics (Holst-Larkin, 2008; Rieber, 2010) </a:t>
            </a:r>
          </a:p>
          <a:p>
            <a:pPr marL="386715" lvl="0" indent="-386715" algn="l" defTabSz="508254">
              <a:spcBef>
                <a:spcPts val="500"/>
              </a:spcBef>
              <a:buSzPct val="45000"/>
              <a:buBlip>
                <a:blip r:embed="rId3"/>
              </a:buBlip>
              <a:defRPr sz="1800"/>
            </a:pPr>
            <a:r>
              <a:rPr sz="3132">
                <a:latin typeface="Avenir Roman"/>
                <a:ea typeface="Avenir Roman"/>
                <a:cs typeface="Avenir Roman"/>
                <a:sym typeface="Avenir Roman"/>
              </a:rPr>
              <a:t>“I don’t trust a peer’s writing ability” or “Only the prof/TA’s feedback counts.” (These are among “typical anxieties” described by Wisdom, 2006, p. 11)</a:t>
            </a:r>
          </a:p>
        </p:txBody>
      </p:sp>
    </p:spTree>
  </p:cSld>
  <p:clrMapOvr>
    <a:masterClrMapping/>
  </p:clrMapOvr>
  <p:transition spd="slow">
    <p:cove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iterate>
                                    <p:tmAbs val="0"/>
                                  </p:iterate>
                                  <p:childTnLst>
                                    <p:set>
                                      <p:cBhvr>
                                        <p:cTn id="6" fill="hold"/>
                                        <p:tgtEl>
                                          <p:spTgt spid="119"/>
                                        </p:tgtEl>
                                        <p:attrNameLst>
                                          <p:attrName>style.visibility</p:attrName>
                                        </p:attrNameLst>
                                      </p:cBhvr>
                                      <p:to>
                                        <p:strVal val="visible"/>
                                      </p:to>
                                    </p:set>
                                    <p:animEffect transition="in" filter="dissolve">
                                      <p:cBhvr>
                                        <p:cTn id="7" dur="10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1" animBg="1" advAuto="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123" name="Shape 123"/>
          <p:cNvSpPr>
            <a:spLocks noGrp="1"/>
          </p:cNvSpPr>
          <p:nvPr>
            <p:ph type="title"/>
          </p:nvPr>
        </p:nvSpPr>
        <p:spPr>
          <a:xfrm>
            <a:off x="952500" y="444500"/>
            <a:ext cx="11777514" cy="2159000"/>
          </a:xfrm>
          <a:prstGeom prst="rect">
            <a:avLst/>
          </a:prstGeom>
        </p:spPr>
        <p:txBody>
          <a:bodyPr anchor="t"/>
          <a:lstStyle>
            <a:lvl1pPr algn="l">
              <a:defRPr sz="6000">
                <a:solidFill>
                  <a:srgbClr val="570706"/>
                </a:solidFill>
                <a:latin typeface="Corbel"/>
                <a:ea typeface="Corbel"/>
                <a:cs typeface="Corbel"/>
                <a:sym typeface="Corbel"/>
              </a:defRPr>
            </a:lvl1pPr>
          </a:lstStyle>
          <a:p>
            <a:pPr lvl="0">
              <a:defRPr sz="1800">
                <a:solidFill>
                  <a:srgbClr val="000000"/>
                </a:solidFill>
              </a:defRPr>
            </a:pPr>
            <a:r>
              <a:rPr sz="6000">
                <a:solidFill>
                  <a:srgbClr val="570706"/>
                </a:solidFill>
              </a:rPr>
              <a:t>What did we learn from this pilot? Some negative feedback</a:t>
            </a:r>
          </a:p>
        </p:txBody>
      </p:sp>
      <p:pic>
        <p:nvPicPr>
          <p:cNvPr id="124" name="Stress.jpg"/>
          <p:cNvPicPr/>
          <p:nvPr/>
        </p:nvPicPr>
        <p:blipFill>
          <a:blip r:embed="rId3">
            <a:extLst/>
          </a:blip>
          <a:stretch>
            <a:fillRect/>
          </a:stretch>
        </p:blipFill>
        <p:spPr>
          <a:xfrm>
            <a:off x="977900" y="4043649"/>
            <a:ext cx="2450214" cy="3418903"/>
          </a:xfrm>
          <a:prstGeom prst="rect">
            <a:avLst/>
          </a:prstGeom>
          <a:ln w="12700">
            <a:miter lim="400000"/>
          </a:ln>
        </p:spPr>
      </p:pic>
      <p:sp>
        <p:nvSpPr>
          <p:cNvPr id="125" name="Shape 125"/>
          <p:cNvSpPr/>
          <p:nvPr/>
        </p:nvSpPr>
        <p:spPr>
          <a:xfrm>
            <a:off x="4666411" y="3213100"/>
            <a:ext cx="7181395" cy="508000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p>
            <a:pPr lvl="0" algn="l">
              <a:defRPr sz="1800"/>
            </a:pPr>
            <a:r>
              <a:rPr sz="3600">
                <a:latin typeface="Avenir Heavy"/>
                <a:ea typeface="Avenir Heavy"/>
                <a:cs typeface="Avenir Heavy"/>
                <a:sym typeface="Avenir Heavy"/>
              </a:rPr>
              <a:t>Challenges: peer feedback not as high in quality as teacher feedback / peers should be more equally matched in writing ability / writer’s mark might suffer if peer gives incorrect feedback / a peer might unethically borrow a writer’s </a:t>
            </a:r>
          </a:p>
          <a:p>
            <a:pPr lvl="0" algn="l">
              <a:defRPr sz="1800"/>
            </a:pPr>
            <a:r>
              <a:rPr sz="3600">
                <a:latin typeface="Avenir Heavy"/>
                <a:ea typeface="Avenir Heavy"/>
                <a:cs typeface="Avenir Heavy"/>
                <a:sym typeface="Avenir Heavy"/>
              </a:rPr>
              <a:t>idea / the rubric is too restrictive / </a:t>
            </a:r>
          </a:p>
        </p:txBody>
      </p:sp>
    </p:spTree>
  </p:cSld>
  <p:clrMapOvr>
    <a:masterClrMapping/>
  </p:clrMapOvr>
  <p:transition spd="slow">
    <p:cover/>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129" name="Shape 129"/>
          <p:cNvSpPr>
            <a:spLocks noGrp="1"/>
          </p:cNvSpPr>
          <p:nvPr>
            <p:ph type="title"/>
          </p:nvPr>
        </p:nvSpPr>
        <p:spPr>
          <a:xfrm>
            <a:off x="922043" y="337903"/>
            <a:ext cx="11777515" cy="2159001"/>
          </a:xfrm>
          <a:prstGeom prst="rect">
            <a:avLst/>
          </a:prstGeom>
        </p:spPr>
        <p:txBody>
          <a:bodyPr anchor="t"/>
          <a:lstStyle>
            <a:lvl1pPr algn="l">
              <a:defRPr sz="6000">
                <a:solidFill>
                  <a:srgbClr val="570706"/>
                </a:solidFill>
                <a:latin typeface="Corbel"/>
                <a:ea typeface="Corbel"/>
                <a:cs typeface="Corbel"/>
                <a:sym typeface="Corbel"/>
              </a:defRPr>
            </a:lvl1pPr>
          </a:lstStyle>
          <a:p>
            <a:pPr lvl="0">
              <a:defRPr sz="1800">
                <a:solidFill>
                  <a:srgbClr val="000000"/>
                </a:solidFill>
              </a:defRPr>
            </a:pPr>
            <a:r>
              <a:rPr sz="6000">
                <a:solidFill>
                  <a:srgbClr val="570706"/>
                </a:solidFill>
              </a:rPr>
              <a:t>Student concerns (around EAL issues) are corroborated . . .</a:t>
            </a:r>
          </a:p>
        </p:txBody>
      </p:sp>
      <p:sp>
        <p:nvSpPr>
          <p:cNvPr id="130" name="Shape 130"/>
          <p:cNvSpPr/>
          <p:nvPr/>
        </p:nvSpPr>
        <p:spPr>
          <a:xfrm>
            <a:off x="1228635" y="2647950"/>
            <a:ext cx="10547530" cy="621030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p>
            <a:pPr lvl="0" algn="l" defTabSz="457200">
              <a:lnSpc>
                <a:spcPct val="115000"/>
              </a:lnSpc>
              <a:spcBef>
                <a:spcPts val="600"/>
              </a:spcBef>
              <a:defRPr sz="1800"/>
            </a:pPr>
            <a:r>
              <a:rPr sz="2800" i="1">
                <a:uFill>
                  <a:solidFill/>
                </a:uFill>
                <a:latin typeface="Avenir Roman"/>
                <a:ea typeface="Avenir Roman"/>
                <a:cs typeface="Avenir Roman"/>
                <a:sym typeface="Avenir Roman"/>
              </a:rPr>
              <a:t>From a study of peer review among Chinese ESL/EFL writers: </a:t>
            </a:r>
          </a:p>
          <a:p>
            <a:pPr lvl="0" algn="l" defTabSz="457200">
              <a:lnSpc>
                <a:spcPct val="115000"/>
              </a:lnSpc>
              <a:spcBef>
                <a:spcPts val="600"/>
              </a:spcBef>
              <a:defRPr sz="1800"/>
            </a:pPr>
            <a:r>
              <a:rPr sz="2800">
                <a:uFill>
                  <a:solidFill/>
                </a:uFill>
                <a:latin typeface="Avenir Roman"/>
                <a:ea typeface="Avenir Roman"/>
                <a:cs typeface="Avenir Roman"/>
                <a:sym typeface="Avenir Roman"/>
              </a:rPr>
              <a:t>. . . whereas more than a third of the participants in the survey preferred to have teacher feedback only, </a:t>
            </a:r>
            <a:r>
              <a:rPr sz="2800" b="1">
                <a:solidFill>
                  <a:srgbClr val="861001"/>
                </a:solidFill>
                <a:uFill>
                  <a:solidFill/>
                </a:uFill>
                <a:latin typeface="Avenir Roman"/>
                <a:ea typeface="Avenir Roman"/>
                <a:cs typeface="Avenir Roman"/>
                <a:sym typeface="Avenir Roman"/>
              </a:rPr>
              <a:t>no one preferred to have peer feedback alone</a:t>
            </a:r>
            <a:r>
              <a:rPr sz="2800">
                <a:uFill>
                  <a:solidFill/>
                </a:uFill>
                <a:latin typeface="Avenir Roman"/>
                <a:ea typeface="Avenir Roman"/>
                <a:cs typeface="Avenir Roman"/>
                <a:sym typeface="Avenir Roman"/>
              </a:rPr>
              <a:t>. Furthermore, although 60.3% of the students preferred to have both teacher and peer feedback, qualitative analysis indicated that </a:t>
            </a:r>
            <a:r>
              <a:rPr sz="2800" b="1">
                <a:solidFill>
                  <a:srgbClr val="861001"/>
                </a:solidFill>
                <a:uFill>
                  <a:solidFill/>
                </a:uFill>
                <a:latin typeface="Avenir Roman"/>
                <a:ea typeface="Avenir Roman"/>
                <a:cs typeface="Avenir Roman"/>
                <a:sym typeface="Avenir Roman"/>
              </a:rPr>
              <a:t>a great majority of them described teachers as experienced experts and teacher feedback as being authoritative and effective</a:t>
            </a:r>
            <a:r>
              <a:rPr sz="2800">
                <a:uFill>
                  <a:solidFill/>
                </a:uFill>
                <a:latin typeface="Avenir Roman"/>
                <a:ea typeface="Avenir Roman"/>
                <a:cs typeface="Avenir Roman"/>
                <a:sym typeface="Avenir Roman"/>
              </a:rPr>
              <a:t>, whereas they found </a:t>
            </a:r>
            <a:r>
              <a:rPr sz="2800" b="1">
                <a:solidFill>
                  <a:srgbClr val="861001"/>
                </a:solidFill>
                <a:uFill>
                  <a:solidFill/>
                </a:uFill>
                <a:latin typeface="Avenir Roman"/>
                <a:ea typeface="Avenir Roman"/>
                <a:cs typeface="Avenir Roman"/>
                <a:sym typeface="Avenir Roman"/>
              </a:rPr>
              <a:t>peer feedback useful only in addressing surface language corrections or offering an alternative perspective</a:t>
            </a:r>
            <a:r>
              <a:rPr sz="2800">
                <a:uFill>
                  <a:solidFill/>
                </a:uFill>
                <a:latin typeface="Avenir Roman"/>
                <a:ea typeface="Avenir Roman"/>
                <a:cs typeface="Avenir Roman"/>
                <a:sym typeface="Avenir Roman"/>
              </a:rPr>
              <a:t>. (Ren &amp; Hu, 2012, p. 4)</a:t>
            </a:r>
          </a:p>
        </p:txBody>
      </p:sp>
    </p:spTree>
  </p:cSld>
  <p:clrMapOvr>
    <a:masterClrMapping/>
  </p:clrMapOvr>
  <p:transition spd="slow">
    <p:cover/>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134" name="Shape 134"/>
          <p:cNvSpPr>
            <a:spLocks noGrp="1"/>
          </p:cNvSpPr>
          <p:nvPr>
            <p:ph type="title"/>
          </p:nvPr>
        </p:nvSpPr>
        <p:spPr>
          <a:xfrm>
            <a:off x="952500" y="444500"/>
            <a:ext cx="11777514" cy="2159000"/>
          </a:xfrm>
          <a:prstGeom prst="rect">
            <a:avLst/>
          </a:prstGeom>
        </p:spPr>
        <p:txBody>
          <a:bodyPr anchor="t"/>
          <a:lstStyle>
            <a:lvl1pPr algn="l">
              <a:defRPr sz="6000">
                <a:solidFill>
                  <a:srgbClr val="570706"/>
                </a:solidFill>
                <a:latin typeface="Corbel"/>
                <a:ea typeface="Corbel"/>
                <a:cs typeface="Corbel"/>
                <a:sym typeface="Corbel"/>
              </a:defRPr>
            </a:lvl1pPr>
          </a:lstStyle>
          <a:p>
            <a:pPr lvl="0">
              <a:defRPr sz="1800">
                <a:solidFill>
                  <a:srgbClr val="000000"/>
                </a:solidFill>
              </a:defRPr>
            </a:pPr>
            <a:r>
              <a:rPr sz="6000">
                <a:solidFill>
                  <a:srgbClr val="570706"/>
                </a:solidFill>
              </a:rPr>
              <a:t>What did we learn from this pilot? Some positive feedback</a:t>
            </a:r>
          </a:p>
        </p:txBody>
      </p:sp>
      <p:sp>
        <p:nvSpPr>
          <p:cNvPr id="135" name="Shape 135"/>
          <p:cNvSpPr/>
          <p:nvPr/>
        </p:nvSpPr>
        <p:spPr>
          <a:xfrm>
            <a:off x="4887665" y="3524250"/>
            <a:ext cx="7195835" cy="4457701"/>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p>
            <a:pPr lvl="0" algn="l">
              <a:defRPr sz="1800"/>
            </a:pPr>
            <a:r>
              <a:rPr sz="3600" b="1">
                <a:latin typeface="Avenir Next Demi Bold"/>
                <a:ea typeface="Avenir Next Demi Bold"/>
                <a:cs typeface="Avenir Next Demi Bold"/>
                <a:sym typeface="Avenir Next Demi Bold"/>
              </a:rPr>
              <a:t>Opportunities: </a:t>
            </a:r>
            <a:r>
              <a:rPr sz="3600">
                <a:latin typeface="Avenir Next Demi Bold"/>
                <a:ea typeface="Avenir Next Demi Bold"/>
                <a:cs typeface="Avenir Next Demi Bold"/>
                <a:sym typeface="Avenir Next Demi Bold"/>
              </a:rPr>
              <a:t>gaining different perspectives / another pair of eyes to spot errors / promotes accountability / more incentive to meet deadlines / chance to help each other improve / rubric a source of useful guidelines</a:t>
            </a:r>
          </a:p>
        </p:txBody>
      </p:sp>
      <p:pic>
        <p:nvPicPr>
          <p:cNvPr id="136" name="IMG_2450.jpeg"/>
          <p:cNvPicPr/>
          <p:nvPr/>
        </p:nvPicPr>
        <p:blipFill>
          <a:blip r:embed="rId3">
            <a:extLst/>
          </a:blip>
          <a:srcRect l="3486" r="3486"/>
          <a:stretch>
            <a:fillRect/>
          </a:stretch>
        </p:blipFill>
        <p:spPr>
          <a:xfrm>
            <a:off x="977900" y="3833010"/>
            <a:ext cx="2880134" cy="3840180"/>
          </a:xfrm>
          <a:prstGeom prst="rect">
            <a:avLst/>
          </a:prstGeom>
          <a:ln w="12700">
            <a:miter lim="400000"/>
          </a:ln>
        </p:spPr>
      </p:pic>
    </p:spTree>
  </p:cSld>
  <p:clrMapOvr>
    <a:masterClrMapping/>
  </p:clrMapOvr>
  <p:transition spd="slow">
    <p:cover/>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140" name="Shape 140"/>
          <p:cNvSpPr>
            <a:spLocks noGrp="1"/>
          </p:cNvSpPr>
          <p:nvPr>
            <p:ph type="title"/>
          </p:nvPr>
        </p:nvSpPr>
        <p:spPr>
          <a:xfrm>
            <a:off x="952500" y="444500"/>
            <a:ext cx="11777514" cy="2159000"/>
          </a:xfrm>
          <a:prstGeom prst="rect">
            <a:avLst/>
          </a:prstGeom>
        </p:spPr>
        <p:txBody>
          <a:bodyPr anchor="t"/>
          <a:lstStyle>
            <a:lvl1pPr algn="l">
              <a:defRPr sz="6000">
                <a:solidFill>
                  <a:srgbClr val="570706"/>
                </a:solidFill>
                <a:latin typeface="Corbel"/>
                <a:ea typeface="Corbel"/>
                <a:cs typeface="Corbel"/>
                <a:sym typeface="Corbel"/>
              </a:defRPr>
            </a:lvl1pPr>
          </a:lstStyle>
          <a:p>
            <a:pPr lvl="0">
              <a:defRPr sz="1800">
                <a:solidFill>
                  <a:srgbClr val="000000"/>
                </a:solidFill>
              </a:defRPr>
            </a:pPr>
            <a:r>
              <a:rPr sz="6000">
                <a:solidFill>
                  <a:srgbClr val="570706"/>
                </a:solidFill>
              </a:rPr>
              <a:t>How can students benefit from peer review?</a:t>
            </a:r>
          </a:p>
        </p:txBody>
      </p:sp>
      <p:sp>
        <p:nvSpPr>
          <p:cNvPr id="141" name="Shape 141"/>
          <p:cNvSpPr/>
          <p:nvPr/>
        </p:nvSpPr>
        <p:spPr>
          <a:xfrm>
            <a:off x="1294111" y="2993370"/>
            <a:ext cx="10416578" cy="551945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p>
            <a:pPr lvl="0" algn="l">
              <a:defRPr sz="1800"/>
            </a:pPr>
            <a:r>
              <a:rPr sz="3200" dirty="0">
                <a:solidFill>
                  <a:srgbClr val="861001"/>
                </a:solidFill>
                <a:latin typeface="Avenir Book"/>
                <a:ea typeface="Avenir Heavy"/>
                <a:cs typeface="Avenir Book"/>
                <a:sym typeface="Avenir Heavy"/>
              </a:rPr>
              <a:t>L1 context</a:t>
            </a:r>
            <a:r>
              <a:rPr sz="3200" dirty="0">
                <a:latin typeface="Avenir Book"/>
                <a:ea typeface="Avenir Heavy"/>
                <a:cs typeface="Avenir Book"/>
                <a:sym typeface="Avenir Heavy"/>
              </a:rPr>
              <a:t> — [Written] peer review helps students develop "disciplinary knowledge or discourse skills in content-area courses" and find "a confident and authoritative voice and identity" (Schneider &amp; Andre, 2007).</a:t>
            </a:r>
          </a:p>
          <a:p>
            <a:pPr lvl="0" algn="l">
              <a:defRPr sz="1800"/>
            </a:pPr>
            <a:endParaRPr sz="3200" dirty="0">
              <a:latin typeface="Avenir Book"/>
              <a:ea typeface="Avenir Heavy"/>
              <a:cs typeface="Avenir Book"/>
              <a:sym typeface="Avenir Heavy"/>
            </a:endParaRPr>
          </a:p>
          <a:p>
            <a:pPr lvl="0" algn="l">
              <a:defRPr sz="1800"/>
            </a:pPr>
            <a:r>
              <a:rPr sz="3200" dirty="0">
                <a:solidFill>
                  <a:srgbClr val="861001"/>
                </a:solidFill>
                <a:latin typeface="Avenir Book"/>
                <a:ea typeface="Avenir Heavy"/>
                <a:cs typeface="Avenir Book"/>
                <a:sym typeface="Avenir Heavy"/>
              </a:rPr>
              <a:t>EAL (L2) context</a:t>
            </a:r>
            <a:r>
              <a:rPr sz="3200" dirty="0">
                <a:latin typeface="Avenir Book"/>
                <a:ea typeface="Avenir Heavy"/>
                <a:cs typeface="Avenir Book"/>
                <a:sym typeface="Avenir Heavy"/>
              </a:rPr>
              <a:t> — ". . . recent research has reported positive correlations between a feedback provider’s feedback and the quality of their writing" (Althauser &amp; Darnall, 2001; Cho &amp; Cho, 2011; Li, Liu, &amp; Steckelberg, </a:t>
            </a:r>
            <a:r>
              <a:rPr sz="3200" dirty="0" smtClean="0">
                <a:latin typeface="Avenir Book"/>
                <a:ea typeface="Avenir Heavy"/>
                <a:cs typeface="Avenir Book"/>
                <a:sym typeface="Avenir Heavy"/>
              </a:rPr>
              <a:t>2010</a:t>
            </a:r>
            <a:r>
              <a:rPr lang="en-CA" sz="3200" dirty="0" smtClean="0">
                <a:latin typeface="Avenir Book"/>
                <a:ea typeface="Avenir Heavy"/>
                <a:cs typeface="Avenir Book"/>
                <a:sym typeface="Avenir Heavy"/>
              </a:rPr>
              <a:t>—</a:t>
            </a:r>
            <a:r>
              <a:rPr lang="en-CA" sz="3200" i="1" dirty="0" smtClean="0">
                <a:latin typeface="Avenir Book"/>
                <a:ea typeface="Avenir Heavy"/>
                <a:cs typeface="Avenir Book"/>
                <a:sym typeface="Avenir Heavy"/>
              </a:rPr>
              <a:t>cited in </a:t>
            </a:r>
            <a:r>
              <a:rPr lang="en-CA" sz="3200" i="1" dirty="0" err="1" smtClean="0">
                <a:latin typeface="Avenir Book"/>
                <a:ea typeface="Avenir Heavy"/>
                <a:cs typeface="Avenir Book"/>
                <a:sym typeface="Avenir Heavy"/>
              </a:rPr>
              <a:t>Choi</a:t>
            </a:r>
            <a:r>
              <a:rPr lang="en-CA" sz="3200" i="1" dirty="0" smtClean="0">
                <a:latin typeface="Avenir Book"/>
                <a:ea typeface="Avenir Heavy"/>
                <a:cs typeface="Avenir Book"/>
                <a:sym typeface="Avenir Heavy"/>
              </a:rPr>
              <a:t>, 2013</a:t>
            </a:r>
            <a:r>
              <a:rPr sz="3200" dirty="0" smtClean="0">
                <a:latin typeface="Avenir Book"/>
                <a:ea typeface="Avenir Heavy"/>
                <a:cs typeface="Avenir Book"/>
                <a:sym typeface="Avenir Heavy"/>
              </a:rPr>
              <a:t>)</a:t>
            </a:r>
            <a:r>
              <a:rPr sz="3200" dirty="0">
                <a:latin typeface="Avenir Book"/>
                <a:ea typeface="Avenir Heavy"/>
                <a:cs typeface="Avenir Book"/>
                <a:sym typeface="Avenir Heavy"/>
              </a:rPr>
              <a:t>.</a:t>
            </a:r>
          </a:p>
        </p:txBody>
      </p:sp>
    </p:spTree>
  </p:cSld>
  <p:clrMapOvr>
    <a:masterClrMapping/>
  </p:clrMapOvr>
  <p:transition spd="slow">
    <p:cove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iterate>
                                    <p:tmAbs val="0"/>
                                  </p:iterate>
                                  <p:childTnLst>
                                    <p:set>
                                      <p:cBhvr>
                                        <p:cTn id="6" fill="hold"/>
                                        <p:tgtEl>
                                          <p:spTgt spid="141">
                                            <p:bg/>
                                          </p:spTgt>
                                        </p:tgtEl>
                                        <p:attrNameLst>
                                          <p:attrName>style.visibility</p:attrName>
                                        </p:attrNameLst>
                                      </p:cBhvr>
                                      <p:to>
                                        <p:strVal val="visible"/>
                                      </p:to>
                                    </p:set>
                                    <p:animEffect transition="in" filter="dissolve">
                                      <p:cBhvr>
                                        <p:cTn id="7" dur="1000"/>
                                        <p:tgtEl>
                                          <p:spTgt spid="141">
                                            <p:bg/>
                                          </p:spTgt>
                                        </p:tgtEl>
                                      </p:cBhvr>
                                    </p:animEffect>
                                  </p:childTnLst>
                                </p:cTn>
                              </p:par>
                              <p:par>
                                <p:cTn id="8" presetID="9" presetClass="entr" presetSubtype="0" fill="hold" grpId="1">
                                  <p:stCondLst>
                                    <p:cond delay="0"/>
                                  </p:stCondLst>
                                  <p:iterate>
                                    <p:tmAbs val="0"/>
                                  </p:iterate>
                                  <p:childTnLst>
                                    <p:set>
                                      <p:cBhvr>
                                        <p:cTn id="9" fill="hold"/>
                                        <p:tgtEl>
                                          <p:spTgt spid="141">
                                            <p:txEl>
                                              <p:pRg st="0" end="0"/>
                                            </p:txEl>
                                          </p:spTgt>
                                        </p:tgtEl>
                                        <p:attrNameLst>
                                          <p:attrName>style.visibility</p:attrName>
                                        </p:attrNameLst>
                                      </p:cBhvr>
                                      <p:to>
                                        <p:strVal val="visible"/>
                                      </p:to>
                                    </p:set>
                                    <p:animEffect transition="in" filter="dissolve">
                                      <p:cBhvr>
                                        <p:cTn id="10" dur="1000"/>
                                        <p:tgtEl>
                                          <p:spTgt spid="14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1" nodeType="clickEffect">
                                  <p:stCondLst>
                                    <p:cond delay="0"/>
                                  </p:stCondLst>
                                  <p:iterate>
                                    <p:tmAbs val="0"/>
                                  </p:iterate>
                                  <p:childTnLst>
                                    <p:set>
                                      <p:cBhvr>
                                        <p:cTn id="14" fill="hold"/>
                                        <p:tgtEl>
                                          <p:spTgt spid="141">
                                            <p:txEl>
                                              <p:pRg st="2" end="2"/>
                                            </p:txEl>
                                          </p:spTgt>
                                        </p:tgtEl>
                                        <p:attrNameLst>
                                          <p:attrName>style.visibility</p:attrName>
                                        </p:attrNameLst>
                                      </p:cBhvr>
                                      <p:to>
                                        <p:strVal val="visible"/>
                                      </p:to>
                                    </p:set>
                                    <p:animEffect transition="in" filter="dissolve">
                                      <p:cBhvr>
                                        <p:cTn id="15" dur="1000"/>
                                        <p:tgtEl>
                                          <p:spTgt spid="14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1" build="p" bldLvl="5" animBg="1" advAuto="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145" name="Shape 145"/>
          <p:cNvSpPr>
            <a:spLocks noGrp="1"/>
          </p:cNvSpPr>
          <p:nvPr>
            <p:ph type="title"/>
          </p:nvPr>
        </p:nvSpPr>
        <p:spPr>
          <a:xfrm>
            <a:off x="952500" y="444500"/>
            <a:ext cx="11777514" cy="2159000"/>
          </a:xfrm>
          <a:prstGeom prst="rect">
            <a:avLst/>
          </a:prstGeom>
        </p:spPr>
        <p:txBody>
          <a:bodyPr anchor="t"/>
          <a:lstStyle>
            <a:lvl1pPr algn="l" defTabSz="514095">
              <a:defRPr sz="5280">
                <a:solidFill>
                  <a:srgbClr val="570706"/>
                </a:solidFill>
                <a:latin typeface="Corbel"/>
                <a:ea typeface="Corbel"/>
                <a:cs typeface="Corbel"/>
                <a:sym typeface="Corbel"/>
              </a:defRPr>
            </a:lvl1pPr>
          </a:lstStyle>
          <a:p>
            <a:pPr lvl="0">
              <a:defRPr sz="1800">
                <a:solidFill>
                  <a:srgbClr val="000000"/>
                </a:solidFill>
              </a:defRPr>
            </a:pPr>
            <a:r>
              <a:rPr sz="5280">
                <a:solidFill>
                  <a:srgbClr val="570706"/>
                </a:solidFill>
              </a:rPr>
              <a:t>How can students and instructors benefit from incorporating peer review?</a:t>
            </a:r>
          </a:p>
        </p:txBody>
      </p:sp>
      <p:sp>
        <p:nvSpPr>
          <p:cNvPr id="146" name="Shape 146"/>
          <p:cNvSpPr/>
          <p:nvPr/>
        </p:nvSpPr>
        <p:spPr>
          <a:xfrm>
            <a:off x="742171" y="3485813"/>
            <a:ext cx="6061341" cy="453457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p>
            <a:pPr lvl="0" algn="l">
              <a:defRPr sz="1800"/>
            </a:pPr>
            <a:r>
              <a:rPr sz="3200" dirty="0">
                <a:latin typeface="Avenir Roman"/>
                <a:ea typeface="Avenir Roman"/>
                <a:cs typeface="Avenir Roman"/>
                <a:sym typeface="Avenir Roman"/>
              </a:rPr>
              <a:t>"Studies reveal that </a:t>
            </a:r>
            <a:r>
              <a:rPr sz="3200" b="1" dirty="0">
                <a:latin typeface="Avenir Roman"/>
                <a:ea typeface="Avenir Roman"/>
                <a:cs typeface="Avenir Roman"/>
                <a:sym typeface="Avenir Roman"/>
              </a:rPr>
              <a:t>peer feedback activity </a:t>
            </a:r>
            <a:r>
              <a:rPr sz="3200" dirty="0">
                <a:latin typeface="Avenir Roman"/>
                <a:ea typeface="Avenir Roman"/>
                <a:cs typeface="Avenir Roman"/>
                <a:sym typeface="Avenir Roman"/>
              </a:rPr>
              <a:t>encourages interactions in class and </a:t>
            </a:r>
            <a:r>
              <a:rPr sz="3200" b="1" dirty="0">
                <a:latin typeface="Avenir Roman"/>
                <a:ea typeface="Avenir Roman"/>
                <a:cs typeface="Avenir Roman"/>
                <a:sym typeface="Avenir Roman"/>
              </a:rPr>
              <a:t>improves memory and academic achievement</a:t>
            </a:r>
            <a:r>
              <a:rPr sz="3200" dirty="0">
                <a:latin typeface="Avenir Roman"/>
                <a:ea typeface="Avenir Roman"/>
                <a:cs typeface="Avenir Roman"/>
                <a:sym typeface="Avenir Roman"/>
              </a:rPr>
              <a:t> (Fantuzzo, Riggio, Connelly, &amp; Dimeff, 1989; Fuchs, Fuchs, &amp; Burish, </a:t>
            </a:r>
            <a:r>
              <a:rPr sz="3200" dirty="0" smtClean="0">
                <a:latin typeface="Avenir Roman"/>
                <a:ea typeface="Avenir Roman"/>
                <a:cs typeface="Avenir Roman"/>
                <a:sym typeface="Avenir Roman"/>
              </a:rPr>
              <a:t>2000</a:t>
            </a:r>
            <a:r>
              <a:rPr lang="en-CA" sz="3200" dirty="0" smtClean="0">
                <a:latin typeface="Avenir Roman"/>
                <a:ea typeface="Avenir Roman"/>
                <a:cs typeface="Avenir Roman"/>
                <a:sym typeface="Avenir Roman"/>
              </a:rPr>
              <a:t>;</a:t>
            </a:r>
            <a:r>
              <a:rPr sz="3200" dirty="0" smtClean="0">
                <a:latin typeface="Avenir Roman"/>
                <a:ea typeface="Avenir Roman"/>
                <a:cs typeface="Avenir Roman"/>
                <a:sym typeface="Avenir Roman"/>
              </a:rPr>
              <a:t> </a:t>
            </a:r>
            <a:r>
              <a:rPr sz="3200" dirty="0">
                <a:latin typeface="Avenir Roman"/>
                <a:ea typeface="Avenir Roman"/>
                <a:cs typeface="Avenir Roman"/>
                <a:sym typeface="Avenir Roman"/>
              </a:rPr>
              <a:t>Beirne-</a:t>
            </a:r>
            <a:r>
              <a:rPr sz="3200" dirty="0" smtClean="0">
                <a:latin typeface="Avenir Roman"/>
                <a:ea typeface="Avenir Roman"/>
                <a:cs typeface="Avenir Roman"/>
                <a:sym typeface="Avenir Roman"/>
              </a:rPr>
              <a:t>Smith</a:t>
            </a:r>
            <a:r>
              <a:rPr lang="en-CA" sz="3200" dirty="0" smtClean="0">
                <a:latin typeface="Avenir Roman"/>
                <a:ea typeface="Avenir Roman"/>
                <a:cs typeface="Avenir Roman"/>
                <a:sym typeface="Avenir Roman"/>
              </a:rPr>
              <a:t>, </a:t>
            </a:r>
            <a:r>
              <a:rPr sz="3200" dirty="0" smtClean="0">
                <a:latin typeface="Avenir Roman"/>
                <a:ea typeface="Avenir Roman"/>
                <a:cs typeface="Avenir Roman"/>
                <a:sym typeface="Avenir Roman"/>
              </a:rPr>
              <a:t>1991</a:t>
            </a:r>
            <a:r>
              <a:rPr lang="en-CA" sz="3200" i="1" dirty="0" smtClean="0">
                <a:latin typeface="Avenir Roman"/>
                <a:ea typeface="Avenir Roman"/>
                <a:cs typeface="Avenir Roman"/>
                <a:sym typeface="Avenir Roman"/>
              </a:rPr>
              <a:t>—cited in </a:t>
            </a:r>
            <a:r>
              <a:rPr lang="en-CA" sz="3200" i="1" dirty="0" err="1" smtClean="0">
                <a:latin typeface="Avenir Roman"/>
                <a:ea typeface="Avenir Roman"/>
                <a:cs typeface="Avenir Roman"/>
                <a:sym typeface="Avenir Roman"/>
              </a:rPr>
              <a:t>Choi</a:t>
            </a:r>
            <a:r>
              <a:rPr lang="en-CA" sz="3200" i="1" dirty="0" smtClean="0">
                <a:latin typeface="Avenir Roman"/>
                <a:ea typeface="Avenir Roman"/>
                <a:cs typeface="Avenir Roman"/>
                <a:sym typeface="Avenir Roman"/>
              </a:rPr>
              <a:t>, 2013</a:t>
            </a:r>
            <a:r>
              <a:rPr sz="3200" dirty="0" smtClean="0">
                <a:latin typeface="Avenir Roman"/>
                <a:ea typeface="Avenir Roman"/>
                <a:cs typeface="Avenir Roman"/>
                <a:sym typeface="Avenir Roman"/>
              </a:rPr>
              <a:t>) </a:t>
            </a:r>
            <a:endParaRPr sz="3200" dirty="0">
              <a:latin typeface="Avenir Roman"/>
              <a:ea typeface="Avenir Roman"/>
              <a:cs typeface="Avenir Roman"/>
              <a:sym typeface="Avenir Roman"/>
            </a:endParaRPr>
          </a:p>
        </p:txBody>
      </p:sp>
      <p:sp>
        <p:nvSpPr>
          <p:cNvPr id="147" name="Shape 147"/>
          <p:cNvSpPr/>
          <p:nvPr/>
        </p:nvSpPr>
        <p:spPr>
          <a:xfrm>
            <a:off x="6841001" y="2628899"/>
            <a:ext cx="5476052" cy="6248401"/>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spAutoFit/>
          </a:bodyPr>
          <a:lstStyle/>
          <a:p>
            <a:pPr lvl="0">
              <a:defRPr sz="1800"/>
            </a:pPr>
            <a:r>
              <a:rPr sz="3200">
                <a:latin typeface="Avenir Roman"/>
                <a:ea typeface="Avenir Roman"/>
                <a:cs typeface="Avenir Roman"/>
                <a:sym typeface="Avenir Roman"/>
              </a:rPr>
              <a:t>". . . </a:t>
            </a:r>
            <a:r>
              <a:rPr sz="3200" b="1">
                <a:latin typeface="Avenir Roman"/>
                <a:ea typeface="Avenir Roman"/>
                <a:cs typeface="Avenir Roman"/>
                <a:sym typeface="Avenir Roman"/>
              </a:rPr>
              <a:t>peer feedback combined with teacher feedback</a:t>
            </a:r>
            <a:r>
              <a:rPr sz="3200">
                <a:latin typeface="Avenir Roman"/>
                <a:ea typeface="Avenir Roman"/>
                <a:cs typeface="Avenir Roman"/>
                <a:sym typeface="Avenir Roman"/>
              </a:rPr>
              <a:t>. . .beneficial for increasing L2 knowledge and lower L2 writing anxiety" (Choi, 2013). </a:t>
            </a:r>
            <a:r>
              <a:rPr sz="3200">
                <a:solidFill>
                  <a:srgbClr val="861001"/>
                </a:solidFill>
                <a:latin typeface="Avenir Roman"/>
                <a:ea typeface="Avenir Roman"/>
                <a:cs typeface="Avenir Roman"/>
                <a:sym typeface="Avenir Roman"/>
              </a:rPr>
              <a:t>The effects of </a:t>
            </a:r>
            <a:r>
              <a:rPr sz="3200" u="sng">
                <a:solidFill>
                  <a:srgbClr val="861001"/>
                </a:solidFill>
                <a:latin typeface="Avenir Roman"/>
                <a:ea typeface="Avenir Roman"/>
                <a:cs typeface="Avenir Roman"/>
                <a:sym typeface="Avenir Roman"/>
              </a:rPr>
              <a:t>giving</a:t>
            </a:r>
            <a:r>
              <a:rPr sz="3200">
                <a:solidFill>
                  <a:srgbClr val="861001"/>
                </a:solidFill>
                <a:latin typeface="Avenir Roman"/>
                <a:ea typeface="Avenir Roman"/>
                <a:cs typeface="Avenir Roman"/>
                <a:sym typeface="Avenir Roman"/>
              </a:rPr>
              <a:t> peer feedback on learning and revision may be greater than the effects of </a:t>
            </a:r>
            <a:r>
              <a:rPr sz="3200" u="sng">
                <a:solidFill>
                  <a:srgbClr val="861001"/>
                </a:solidFill>
                <a:latin typeface="Avenir Roman"/>
                <a:ea typeface="Avenir Roman"/>
                <a:cs typeface="Avenir Roman"/>
                <a:sym typeface="Avenir Roman"/>
              </a:rPr>
              <a:t>receiving</a:t>
            </a:r>
            <a:r>
              <a:rPr sz="3200">
                <a:solidFill>
                  <a:srgbClr val="861001"/>
                </a:solidFill>
                <a:latin typeface="Avenir Roman"/>
                <a:ea typeface="Avenir Roman"/>
                <a:cs typeface="Avenir Roman"/>
                <a:sym typeface="Avenir Roman"/>
              </a:rPr>
              <a:t> feedback.</a:t>
            </a:r>
          </a:p>
        </p:txBody>
      </p:sp>
    </p:spTree>
  </p:cSld>
  <p:clrMapOvr>
    <a:masterClrMapping/>
  </p:clrMapOvr>
  <p:transition spd="slow">
    <p:cove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iterate>
                                    <p:tmAbs val="0"/>
                                  </p:iterate>
                                  <p:childTnLst>
                                    <p:set>
                                      <p:cBhvr>
                                        <p:cTn id="6" fill="hold"/>
                                        <p:tgtEl>
                                          <p:spTgt spid="147"/>
                                        </p:tgtEl>
                                        <p:attrNameLst>
                                          <p:attrName>style.visibility</p:attrName>
                                        </p:attrNameLst>
                                      </p:cBhvr>
                                      <p:to>
                                        <p:strVal val="visible"/>
                                      </p:to>
                                    </p:set>
                                    <p:animEffect transition="in" filter="dissolve">
                                      <p:cBhvr>
                                        <p:cTn id="7" dur="10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1" animBg="1" advAuto="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151" name="Shape 151"/>
          <p:cNvSpPr>
            <a:spLocks noGrp="1"/>
          </p:cNvSpPr>
          <p:nvPr>
            <p:ph type="body" idx="1"/>
          </p:nvPr>
        </p:nvSpPr>
        <p:spPr>
          <a:xfrm>
            <a:off x="693588" y="2827337"/>
            <a:ext cx="11617624" cy="5851526"/>
          </a:xfrm>
          <a:prstGeom prst="rect">
            <a:avLst/>
          </a:prstGeom>
        </p:spPr>
        <p:txBody>
          <a:bodyPr anchor="t"/>
          <a:lstStyle/>
          <a:p>
            <a:pPr marL="0" lvl="0" indent="0">
              <a:spcBef>
                <a:spcPts val="600"/>
              </a:spcBef>
              <a:buSzTx/>
              <a:buNone/>
              <a:defRPr sz="1800"/>
            </a:pPr>
            <a:r>
              <a:rPr sz="3600" dirty="0">
                <a:latin typeface="Avenir Roman"/>
                <a:ea typeface="Avenir Roman"/>
                <a:cs typeface="Avenir Roman"/>
                <a:sym typeface="Avenir Roman"/>
              </a:rPr>
              <a:t>“Although the peer review process takes time and involves organization and planning, it proves its worth at grading time”</a:t>
            </a:r>
            <a:r>
              <a:rPr sz="3600" dirty="0">
                <a:solidFill>
                  <a:srgbClr val="861001"/>
                </a:solidFill>
                <a:latin typeface="Avenir Roman"/>
                <a:ea typeface="Avenir Roman"/>
                <a:cs typeface="Avenir Roman"/>
                <a:sym typeface="Avenir Roman"/>
              </a:rPr>
              <a:t> </a:t>
            </a:r>
            <a:r>
              <a:rPr sz="3600" dirty="0">
                <a:latin typeface="Avenir Roman"/>
                <a:ea typeface="Avenir Roman"/>
                <a:cs typeface="Avenir Roman"/>
                <a:sym typeface="Avenir Roman"/>
              </a:rPr>
              <a:t>(Rieber, L.J., Using peer review to improve student writing in business courses, </a:t>
            </a:r>
            <a:r>
              <a:rPr sz="3600" i="1" dirty="0">
                <a:latin typeface="Avenir Roman"/>
                <a:ea typeface="Avenir Roman"/>
                <a:cs typeface="Avenir Roman"/>
                <a:sym typeface="Avenir Roman"/>
              </a:rPr>
              <a:t>Journal of Education for Business </a:t>
            </a:r>
            <a:r>
              <a:rPr sz="3600" dirty="0">
                <a:latin typeface="Avenir Roman"/>
                <a:ea typeface="Avenir Roman"/>
                <a:cs typeface="Avenir Roman"/>
                <a:sym typeface="Avenir Roman"/>
              </a:rPr>
              <a:t>2006)</a:t>
            </a:r>
            <a:r>
              <a:rPr sz="3600" dirty="0">
                <a:solidFill>
                  <a:srgbClr val="861001"/>
                </a:solidFill>
                <a:latin typeface="Avenir Roman"/>
                <a:ea typeface="Avenir Roman"/>
                <a:cs typeface="Avenir Roman"/>
                <a:sym typeface="Avenir Roman"/>
              </a:rPr>
              <a:t>.</a:t>
            </a:r>
          </a:p>
          <a:p>
            <a:pPr marL="0" lvl="0" indent="0">
              <a:spcBef>
                <a:spcPts val="600"/>
              </a:spcBef>
              <a:buSzTx/>
              <a:buNone/>
              <a:defRPr sz="1800"/>
            </a:pPr>
            <a:endParaRPr sz="3600" dirty="0">
              <a:solidFill>
                <a:srgbClr val="861001"/>
              </a:solidFill>
              <a:latin typeface="Avenir Roman"/>
              <a:ea typeface="Avenir Roman"/>
              <a:cs typeface="Avenir Roman"/>
              <a:sym typeface="Avenir Roman"/>
            </a:endParaRPr>
          </a:p>
          <a:p>
            <a:pPr lvl="1">
              <a:spcBef>
                <a:spcPts val="600"/>
              </a:spcBef>
              <a:buSzPct val="45000"/>
              <a:buBlip>
                <a:blip r:embed="rId3"/>
              </a:buBlip>
              <a:defRPr sz="1800"/>
            </a:pPr>
            <a:r>
              <a:rPr sz="3600" dirty="0">
                <a:latin typeface="Avenir Roman"/>
                <a:ea typeface="Avenir Roman"/>
                <a:cs typeface="Avenir Roman"/>
                <a:sym typeface="Avenir Roman"/>
              </a:rPr>
              <a:t>The instructor reported that the 2 “pilot” BUS 360W classes had </a:t>
            </a:r>
            <a:r>
              <a:rPr sz="3600" dirty="0">
                <a:solidFill>
                  <a:srgbClr val="861001"/>
                </a:solidFill>
                <a:latin typeface="Avenir Roman"/>
                <a:ea typeface="Avenir Roman"/>
                <a:cs typeface="Avenir Roman"/>
                <a:sym typeface="Avenir Roman"/>
              </a:rPr>
              <a:t>more grades than usual in the A-range.</a:t>
            </a:r>
          </a:p>
        </p:txBody>
      </p:sp>
      <p:sp>
        <p:nvSpPr>
          <p:cNvPr id="152" name="Shape 152"/>
          <p:cNvSpPr>
            <a:spLocks noGrp="1"/>
          </p:cNvSpPr>
          <p:nvPr>
            <p:ph type="title"/>
          </p:nvPr>
        </p:nvSpPr>
        <p:spPr>
          <a:xfrm>
            <a:off x="952500" y="444500"/>
            <a:ext cx="11777514" cy="2159000"/>
          </a:xfrm>
          <a:prstGeom prst="rect">
            <a:avLst/>
          </a:prstGeom>
        </p:spPr>
        <p:txBody>
          <a:bodyPr anchor="t"/>
          <a:lstStyle>
            <a:lvl1pPr algn="l">
              <a:defRPr sz="6000">
                <a:solidFill>
                  <a:srgbClr val="570706"/>
                </a:solidFill>
                <a:latin typeface="Corbel"/>
                <a:ea typeface="Corbel"/>
                <a:cs typeface="Corbel"/>
                <a:sym typeface="Corbel"/>
              </a:defRPr>
            </a:lvl1pPr>
          </a:lstStyle>
          <a:p>
            <a:pPr lvl="0">
              <a:defRPr sz="1800">
                <a:solidFill>
                  <a:srgbClr val="000000"/>
                </a:solidFill>
              </a:defRPr>
            </a:pPr>
            <a:r>
              <a:rPr sz="6000">
                <a:solidFill>
                  <a:srgbClr val="570706"/>
                </a:solidFill>
              </a:rPr>
              <a:t>Another benefit . . .</a:t>
            </a:r>
          </a:p>
        </p:txBody>
      </p:sp>
    </p:spTree>
  </p:cSld>
  <p:clrMapOvr>
    <a:masterClrMapping/>
  </p:clrMapOvr>
  <p:transition spd="slow">
    <p:cover/>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156" name="Shape 156"/>
          <p:cNvSpPr>
            <a:spLocks noGrp="1"/>
          </p:cNvSpPr>
          <p:nvPr>
            <p:ph type="body" idx="1"/>
          </p:nvPr>
        </p:nvSpPr>
        <p:spPr>
          <a:xfrm>
            <a:off x="731658" y="2012633"/>
            <a:ext cx="11541484" cy="2547028"/>
          </a:xfrm>
          <a:prstGeom prst="rect">
            <a:avLst/>
          </a:prstGeom>
        </p:spPr>
        <p:txBody>
          <a:bodyPr anchor="t"/>
          <a:lstStyle/>
          <a:p>
            <a:pPr marL="0" lvl="0" indent="0" defTabSz="572516">
              <a:spcBef>
                <a:spcPts val="500"/>
              </a:spcBef>
              <a:buSzTx/>
              <a:buNone/>
              <a:defRPr sz="1800"/>
            </a:pPr>
            <a:r>
              <a:rPr lang="en-CA" sz="3528" dirty="0" smtClean="0">
                <a:solidFill>
                  <a:srgbClr val="861001"/>
                </a:solidFill>
                <a:latin typeface="Avenir Roman"/>
                <a:ea typeface="Avenir Roman"/>
                <a:cs typeface="Avenir Roman"/>
                <a:sym typeface="Avenir Roman"/>
              </a:rPr>
              <a:t>“</a:t>
            </a:r>
            <a:r>
              <a:rPr sz="3528" dirty="0" smtClean="0">
                <a:solidFill>
                  <a:srgbClr val="861001"/>
                </a:solidFill>
                <a:latin typeface="Avenir Roman"/>
                <a:ea typeface="Avenir Roman"/>
                <a:cs typeface="Avenir Roman"/>
                <a:sym typeface="Avenir Roman"/>
              </a:rPr>
              <a:t>. </a:t>
            </a:r>
            <a:r>
              <a:rPr sz="3528" dirty="0">
                <a:solidFill>
                  <a:srgbClr val="861001"/>
                </a:solidFill>
                <a:latin typeface="Avenir Roman"/>
                <a:ea typeface="Avenir Roman"/>
                <a:cs typeface="Avenir Roman"/>
                <a:sym typeface="Avenir Roman"/>
              </a:rPr>
              <a:t>. .the analysis suggests that students with access to peer review training and in-class writing support do, on average, </a:t>
            </a:r>
            <a:r>
              <a:rPr sz="3528" b="1" dirty="0">
                <a:solidFill>
                  <a:srgbClr val="861001"/>
                </a:solidFill>
                <a:latin typeface="Avenir Roman"/>
                <a:ea typeface="Avenir Roman"/>
                <a:cs typeface="Avenir Roman"/>
                <a:sym typeface="Avenir Roman"/>
              </a:rPr>
              <a:t>achieve higher course grades</a:t>
            </a:r>
            <a:r>
              <a:rPr sz="3528" dirty="0">
                <a:solidFill>
                  <a:srgbClr val="861001"/>
                </a:solidFill>
                <a:latin typeface="Avenir Roman"/>
                <a:ea typeface="Avenir Roman"/>
                <a:cs typeface="Avenir Roman"/>
                <a:sym typeface="Avenir Roman"/>
              </a:rPr>
              <a:t>, and that this relationship is </a:t>
            </a:r>
            <a:r>
              <a:rPr sz="3528" b="1" dirty="0">
                <a:solidFill>
                  <a:srgbClr val="861001"/>
                </a:solidFill>
                <a:latin typeface="Avenir Roman"/>
                <a:ea typeface="Avenir Roman"/>
                <a:cs typeface="Avenir Roman"/>
                <a:sym typeface="Avenir Roman"/>
              </a:rPr>
              <a:t>statistically </a:t>
            </a:r>
            <a:r>
              <a:rPr sz="3528" b="1" dirty="0" smtClean="0">
                <a:solidFill>
                  <a:srgbClr val="861001"/>
                </a:solidFill>
                <a:latin typeface="Avenir Roman"/>
                <a:ea typeface="Avenir Roman"/>
                <a:cs typeface="Avenir Roman"/>
                <a:sym typeface="Avenir Roman"/>
              </a:rPr>
              <a:t>significant</a:t>
            </a:r>
            <a:r>
              <a:rPr lang="en-CA" sz="3528" dirty="0" smtClean="0">
                <a:solidFill>
                  <a:srgbClr val="861001"/>
                </a:solidFill>
                <a:latin typeface="Avenir Roman"/>
                <a:ea typeface="Avenir Roman"/>
                <a:cs typeface="Avenir Roman"/>
                <a:sym typeface="Avenir Roman"/>
              </a:rPr>
              <a:t>.”</a:t>
            </a:r>
            <a:r>
              <a:rPr sz="3528" dirty="0" smtClean="0">
                <a:solidFill>
                  <a:srgbClr val="861001"/>
                </a:solidFill>
                <a:latin typeface="Avenir Roman"/>
                <a:ea typeface="Avenir Roman"/>
                <a:cs typeface="Avenir Roman"/>
                <a:sym typeface="Avenir Roman"/>
              </a:rPr>
              <a:t> </a:t>
            </a:r>
            <a:endParaRPr sz="3528" dirty="0">
              <a:solidFill>
                <a:srgbClr val="861001"/>
              </a:solidFill>
              <a:latin typeface="Avenir Roman"/>
              <a:ea typeface="Avenir Roman"/>
              <a:cs typeface="Avenir Roman"/>
              <a:sym typeface="Avenir Roman"/>
            </a:endParaRPr>
          </a:p>
        </p:txBody>
      </p:sp>
      <p:sp>
        <p:nvSpPr>
          <p:cNvPr id="157" name="Shape 157"/>
          <p:cNvSpPr>
            <a:spLocks noGrp="1"/>
          </p:cNvSpPr>
          <p:nvPr>
            <p:ph type="title"/>
          </p:nvPr>
        </p:nvSpPr>
        <p:spPr>
          <a:xfrm>
            <a:off x="952500" y="444500"/>
            <a:ext cx="11777514" cy="2159000"/>
          </a:xfrm>
          <a:prstGeom prst="rect">
            <a:avLst/>
          </a:prstGeom>
        </p:spPr>
        <p:txBody>
          <a:bodyPr anchor="t"/>
          <a:lstStyle>
            <a:lvl1pPr algn="l">
              <a:defRPr sz="6000">
                <a:solidFill>
                  <a:srgbClr val="570706"/>
                </a:solidFill>
                <a:latin typeface="Corbel"/>
                <a:ea typeface="Corbel"/>
                <a:cs typeface="Corbel"/>
                <a:sym typeface="Corbel"/>
              </a:defRPr>
            </a:lvl1pPr>
          </a:lstStyle>
          <a:p>
            <a:pPr lvl="0">
              <a:defRPr sz="1800">
                <a:solidFill>
                  <a:srgbClr val="000000"/>
                </a:solidFill>
              </a:defRPr>
            </a:pPr>
            <a:r>
              <a:rPr sz="6000" dirty="0">
                <a:solidFill>
                  <a:srgbClr val="570706"/>
                </a:solidFill>
              </a:rPr>
              <a:t>From the IRP report . . .</a:t>
            </a:r>
          </a:p>
        </p:txBody>
      </p:sp>
      <p:sp>
        <p:nvSpPr>
          <p:cNvPr id="158" name="Shape 158"/>
          <p:cNvSpPr/>
          <p:nvPr/>
        </p:nvSpPr>
        <p:spPr>
          <a:xfrm>
            <a:off x="886293" y="5536576"/>
            <a:ext cx="3632466" cy="2561527"/>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50800" tIns="50800" rIns="50800" bIns="50800" anchor="ctr"/>
          <a:lstStyle>
            <a:lvl1pPr>
              <a:defRPr sz="3200">
                <a:solidFill>
                  <a:srgbClr val="FFFFFF"/>
                </a:solidFill>
                <a:latin typeface="Gurmukhi MN"/>
                <a:ea typeface="Gurmukhi MN"/>
                <a:cs typeface="Gurmukhi MN"/>
                <a:sym typeface="Gurmukhi MN"/>
              </a:defRPr>
            </a:lvl1pPr>
          </a:lstStyle>
          <a:p>
            <a:pPr lvl="0">
              <a:defRPr sz="1800">
                <a:solidFill>
                  <a:srgbClr val="000000"/>
                </a:solidFill>
              </a:defRPr>
            </a:pPr>
            <a:endParaRPr sz="3200" dirty="0">
              <a:solidFill>
                <a:srgbClr val="FFFFFF"/>
              </a:solidFill>
            </a:endParaRPr>
          </a:p>
        </p:txBody>
      </p:sp>
      <p:grpSp>
        <p:nvGrpSpPr>
          <p:cNvPr id="161" name="Group 161"/>
          <p:cNvGrpSpPr/>
          <p:nvPr/>
        </p:nvGrpSpPr>
        <p:grpSpPr>
          <a:xfrm>
            <a:off x="5312081" y="5536576"/>
            <a:ext cx="3986265" cy="2802826"/>
            <a:chOff x="-127000" y="-88900"/>
            <a:chExt cx="3986264" cy="2802825"/>
          </a:xfrm>
        </p:grpSpPr>
        <p:pic>
          <p:nvPicPr>
            <p:cNvPr id="160" name="IMG_0630.jpeg"/>
            <p:cNvPicPr/>
            <p:nvPr/>
          </p:nvPicPr>
          <p:blipFill>
            <a:blip r:embed="rId4">
              <a:extLst/>
            </a:blip>
            <a:stretch>
              <a:fillRect/>
            </a:stretch>
          </p:blipFill>
          <p:spPr>
            <a:xfrm>
              <a:off x="0" y="0"/>
              <a:ext cx="3732265" cy="2472626"/>
            </a:xfrm>
            <a:prstGeom prst="rect">
              <a:avLst/>
            </a:prstGeom>
            <a:ln>
              <a:noFill/>
            </a:ln>
            <a:effectLst/>
          </p:spPr>
        </p:pic>
        <p:pic>
          <p:nvPicPr>
            <p:cNvPr id="159" name="Picture 158"/>
            <p:cNvPicPr/>
            <p:nvPr/>
          </p:nvPicPr>
          <p:blipFill>
            <a:blip r:embed="rId5">
              <a:extLst/>
            </a:blip>
            <a:stretch>
              <a:fillRect/>
            </a:stretch>
          </p:blipFill>
          <p:spPr>
            <a:xfrm>
              <a:off x="-127000" y="-88900"/>
              <a:ext cx="3986265" cy="2802826"/>
            </a:xfrm>
            <a:prstGeom prst="rect">
              <a:avLst/>
            </a:prstGeom>
            <a:effectLst/>
          </p:spPr>
        </p:pic>
      </p:grpSp>
      <p:sp>
        <p:nvSpPr>
          <p:cNvPr id="11" name="Cloud Callout 10"/>
          <p:cNvSpPr/>
          <p:nvPr/>
        </p:nvSpPr>
        <p:spPr>
          <a:xfrm>
            <a:off x="8767171" y="6041120"/>
            <a:ext cx="3746313" cy="1842809"/>
          </a:xfrm>
          <a:prstGeom prst="cloudCallout">
            <a:avLst>
              <a:gd name="adj1" fmla="val -65456"/>
              <a:gd name="adj2" fmla="val -32382"/>
            </a:avLst>
          </a:prstGeom>
          <a:blipFill rotWithShape="1">
            <a:blip r:embed="rId6"/>
            <a:srcRect/>
            <a:tile tx="0" ty="0" sx="100000" sy="100000" flip="none" algn="tl"/>
          </a:blip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lvl="0">
              <a:defRPr sz="1800">
                <a:solidFill>
                  <a:srgbClr val="000000"/>
                </a:solidFill>
              </a:defRPr>
            </a:pPr>
            <a:r>
              <a:rPr lang="en-US" sz="2400" b="1" dirty="0" smtClean="0">
                <a:solidFill>
                  <a:srgbClr val="FFFFFF"/>
                </a:solidFill>
              </a:rPr>
              <a:t>0.33</a:t>
            </a:r>
            <a:r>
              <a:rPr lang="en-US" sz="2400" dirty="0" smtClean="0">
                <a:solidFill>
                  <a:srgbClr val="FFFFFF"/>
                </a:solidFill>
              </a:rPr>
              <a:t> separates two letter grades (e.g. B+ to A-) </a:t>
            </a:r>
            <a:endParaRPr lang="en-US" sz="2400" dirty="0">
              <a:solidFill>
                <a:srgbClr val="FFFFFF"/>
              </a:solidFill>
            </a:endParaRPr>
          </a:p>
        </p:txBody>
      </p:sp>
      <p:sp>
        <p:nvSpPr>
          <p:cNvPr id="14" name="TextBox 13"/>
          <p:cNvSpPr txBox="1"/>
          <p:nvPr/>
        </p:nvSpPr>
        <p:spPr>
          <a:xfrm>
            <a:off x="1219882" y="5841800"/>
            <a:ext cx="3018125" cy="18261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800" b="0" i="0" u="none" strike="noStrike" cap="none" spc="0" normalizeH="0" baseline="0" dirty="0" smtClean="0">
                <a:ln>
                  <a:noFill/>
                </a:ln>
                <a:solidFill>
                  <a:schemeClr val="bg1"/>
                </a:solidFill>
                <a:effectLst/>
                <a:uFillTx/>
                <a:latin typeface="Avenir Book"/>
                <a:ea typeface="+mn-ea"/>
                <a:cs typeface="Avenir Book"/>
                <a:sym typeface="Helvetica Light"/>
              </a:rPr>
              <a:t>Result: </a:t>
            </a:r>
            <a:r>
              <a:rPr kumimoji="0" lang="en-US" sz="2800" i="0" u="none" strike="noStrike" cap="none" spc="0" normalizeH="0" baseline="0" dirty="0" smtClean="0">
                <a:ln>
                  <a:noFill/>
                </a:ln>
                <a:solidFill>
                  <a:schemeClr val="bg1"/>
                </a:solidFill>
                <a:effectLst/>
                <a:uFillTx/>
                <a:latin typeface="Avenir Next Demi Bold"/>
                <a:ea typeface="+mn-ea"/>
                <a:cs typeface="Avenir Next Demi Bold"/>
                <a:sym typeface="Helvetica Light"/>
              </a:rPr>
              <a:t>0.255</a:t>
            </a:r>
            <a:r>
              <a:rPr kumimoji="0" lang="en-US" sz="2800" b="0" i="0" u="none" strike="noStrike" cap="none" spc="0" normalizeH="0" baseline="0" dirty="0" smtClean="0">
                <a:ln>
                  <a:noFill/>
                </a:ln>
                <a:solidFill>
                  <a:schemeClr val="bg1"/>
                </a:solidFill>
                <a:effectLst/>
                <a:uFillTx/>
                <a:latin typeface="Avenir Book"/>
                <a:ea typeface="+mn-ea"/>
                <a:cs typeface="Avenir Book"/>
                <a:sym typeface="Helvetica Light"/>
              </a:rPr>
              <a:t/>
            </a:r>
            <a:br>
              <a:rPr kumimoji="0" lang="en-US" sz="2800" b="0" i="0" u="none" strike="noStrike" cap="none" spc="0" normalizeH="0" baseline="0" dirty="0" smtClean="0">
                <a:ln>
                  <a:noFill/>
                </a:ln>
                <a:solidFill>
                  <a:schemeClr val="bg1"/>
                </a:solidFill>
                <a:effectLst/>
                <a:uFillTx/>
                <a:latin typeface="Avenir Book"/>
                <a:ea typeface="+mn-ea"/>
                <a:cs typeface="Avenir Book"/>
                <a:sym typeface="Helvetica Light"/>
              </a:rPr>
            </a:br>
            <a:r>
              <a:rPr kumimoji="0" lang="en-US" sz="2800" b="0" i="0" u="none" strike="noStrike" cap="none" spc="0" normalizeH="0" baseline="0" dirty="0" smtClean="0">
                <a:ln>
                  <a:noFill/>
                </a:ln>
                <a:solidFill>
                  <a:schemeClr val="bg1"/>
                </a:solidFill>
                <a:effectLst/>
                <a:uFillTx/>
                <a:latin typeface="Avenir Book"/>
                <a:ea typeface="+mn-ea"/>
                <a:cs typeface="Avenir Book"/>
                <a:sym typeface="Helvetica Light"/>
              </a:rPr>
              <a:t> </a:t>
            </a:r>
            <a:r>
              <a:rPr lang="en-US" sz="2800" dirty="0" smtClean="0">
                <a:solidFill>
                  <a:schemeClr val="bg1"/>
                </a:solidFill>
                <a:latin typeface="Avenir Book"/>
                <a:cs typeface="Avenir Book"/>
              </a:rPr>
              <a:t>increase in </a:t>
            </a:r>
          </a:p>
          <a:p>
            <a:pPr marL="0" marR="0" indent="0" algn="ctr" defTabSz="584200" rtl="0" fontAlgn="auto" latinLnBrk="1" hangingPunct="0">
              <a:lnSpc>
                <a:spcPct val="100000"/>
              </a:lnSpc>
              <a:spcBef>
                <a:spcPts val="0"/>
              </a:spcBef>
              <a:spcAft>
                <a:spcPts val="0"/>
              </a:spcAft>
              <a:buClrTx/>
              <a:buSzTx/>
              <a:buFontTx/>
              <a:buNone/>
              <a:tabLst/>
            </a:pPr>
            <a:r>
              <a:rPr lang="en-US" sz="2800" dirty="0" smtClean="0">
                <a:solidFill>
                  <a:schemeClr val="bg1"/>
                </a:solidFill>
                <a:latin typeface="Avenir Book"/>
                <a:cs typeface="Avenir Book"/>
              </a:rPr>
              <a:t>average</a:t>
            </a:r>
          </a:p>
          <a:p>
            <a:pPr marL="0" marR="0" indent="0" algn="ctr" defTabSz="584200" rtl="0" fontAlgn="auto" latinLnBrk="1" hangingPunct="0">
              <a:lnSpc>
                <a:spcPct val="100000"/>
              </a:lnSpc>
              <a:spcBef>
                <a:spcPts val="0"/>
              </a:spcBef>
              <a:spcAft>
                <a:spcPts val="0"/>
              </a:spcAft>
              <a:buClrTx/>
              <a:buSzTx/>
              <a:buFontTx/>
              <a:buNone/>
              <a:tabLst/>
            </a:pPr>
            <a:r>
              <a:rPr lang="en-US" sz="2800" dirty="0" smtClean="0">
                <a:solidFill>
                  <a:schemeClr val="bg1"/>
                </a:solidFill>
                <a:latin typeface="Avenir Book"/>
                <a:cs typeface="Avenir Book"/>
              </a:rPr>
              <a:t>course grade</a:t>
            </a:r>
            <a:endParaRPr kumimoji="0" lang="en-US" sz="2800" b="0" i="0" u="none" strike="noStrike" cap="none" spc="0" normalizeH="0" baseline="0" dirty="0">
              <a:ln>
                <a:noFill/>
              </a:ln>
              <a:solidFill>
                <a:schemeClr val="bg1"/>
              </a:solidFill>
              <a:effectLst/>
              <a:uFillTx/>
              <a:latin typeface="Avenir Book"/>
              <a:ea typeface="+mn-ea"/>
              <a:cs typeface="Avenir Book"/>
              <a:sym typeface="Helvetica Light"/>
            </a:endParaRPr>
          </a:p>
        </p:txBody>
      </p:sp>
    </p:spTree>
  </p:cSld>
  <p:clrMapOvr>
    <a:masterClrMapping/>
  </p:clrMapOvr>
  <p:transition spd="slow">
    <p:cove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iterate>
                                    <p:tmAbs val="0"/>
                                  </p:iterate>
                                  <p:childTnLst>
                                    <p:set>
                                      <p:cBhvr>
                                        <p:cTn id="6" fill="hold"/>
                                        <p:tgtEl>
                                          <p:spTgt spid="158"/>
                                        </p:tgtEl>
                                        <p:attrNameLst>
                                          <p:attrName>style.visibility</p:attrName>
                                        </p:attrNameLst>
                                      </p:cBhvr>
                                      <p:to>
                                        <p:strVal val="visible"/>
                                      </p:to>
                                    </p:set>
                                    <p:animEffect transition="in" filter="dissolve">
                                      <p:cBhvr>
                                        <p:cTn id="7" dur="1000"/>
                                        <p:tgtEl>
                                          <p:spTgt spid="1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2" nodeType="clickEffect">
                                  <p:stCondLst>
                                    <p:cond delay="0"/>
                                  </p:stCondLst>
                                  <p:iterate>
                                    <p:tmAbs val="0"/>
                                  </p:iterate>
                                  <p:childTnLst>
                                    <p:set>
                                      <p:cBhvr>
                                        <p:cTn id="11" fill="hold"/>
                                        <p:tgtEl>
                                          <p:spTgt spid="161"/>
                                        </p:tgtEl>
                                        <p:attrNameLst>
                                          <p:attrName>style.visibility</p:attrName>
                                        </p:attrNameLst>
                                      </p:cBhvr>
                                      <p:to>
                                        <p:strVal val="visible"/>
                                      </p:to>
                                    </p:set>
                                    <p:animEffect transition="in" filter="fade">
                                      <p:cBhvr>
                                        <p:cTn id="12" dur="10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1" animBg="1" advAuto="0"/>
      <p:bldP spid="161" grpId="2" animBg="1" advAuto="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166" name="Shape 166"/>
          <p:cNvSpPr>
            <a:spLocks noGrp="1"/>
          </p:cNvSpPr>
          <p:nvPr>
            <p:ph type="title"/>
          </p:nvPr>
        </p:nvSpPr>
        <p:spPr>
          <a:xfrm>
            <a:off x="769762" y="444500"/>
            <a:ext cx="11777515" cy="1382367"/>
          </a:xfrm>
          <a:prstGeom prst="rect">
            <a:avLst/>
          </a:prstGeom>
        </p:spPr>
        <p:txBody>
          <a:bodyPr anchor="t"/>
          <a:lstStyle>
            <a:lvl1pPr algn="l">
              <a:defRPr sz="6000">
                <a:solidFill>
                  <a:srgbClr val="570706"/>
                </a:solidFill>
                <a:latin typeface="Corbel"/>
                <a:ea typeface="Corbel"/>
                <a:cs typeface="Corbel"/>
                <a:sym typeface="Corbel"/>
              </a:defRPr>
            </a:lvl1pPr>
          </a:lstStyle>
          <a:p>
            <a:pPr lvl="0">
              <a:defRPr sz="1800">
                <a:solidFill>
                  <a:srgbClr val="000000"/>
                </a:solidFill>
              </a:defRPr>
            </a:pPr>
            <a:r>
              <a:rPr sz="6000" dirty="0">
                <a:solidFill>
                  <a:srgbClr val="570706"/>
                </a:solidFill>
              </a:rPr>
              <a:t>Next round:</a:t>
            </a:r>
            <a:r>
              <a:rPr sz="6000" dirty="0" smtClean="0">
                <a:solidFill>
                  <a:srgbClr val="570706"/>
                </a:solidFill>
              </a:rPr>
              <a:t> </a:t>
            </a:r>
            <a:r>
              <a:rPr lang="en-CA" sz="6000" dirty="0" smtClean="0">
                <a:solidFill>
                  <a:srgbClr val="570706"/>
                </a:solidFill>
              </a:rPr>
              <a:t>BUS 360 </a:t>
            </a:r>
            <a:r>
              <a:rPr sz="6000" dirty="0" smtClean="0">
                <a:solidFill>
                  <a:srgbClr val="570706"/>
                </a:solidFill>
              </a:rPr>
              <a:t>post</a:t>
            </a:r>
            <a:r>
              <a:rPr sz="6000" dirty="0">
                <a:solidFill>
                  <a:srgbClr val="570706"/>
                </a:solidFill>
              </a:rPr>
              <a:t>-feedback</a:t>
            </a:r>
          </a:p>
        </p:txBody>
      </p:sp>
      <p:pic>
        <p:nvPicPr>
          <p:cNvPr id="167" name="IMG_0631.jpeg"/>
          <p:cNvPicPr/>
          <p:nvPr/>
        </p:nvPicPr>
        <p:blipFill>
          <a:blip r:embed="rId3">
            <a:extLst/>
          </a:blip>
          <a:stretch>
            <a:fillRect/>
          </a:stretch>
        </p:blipFill>
        <p:spPr>
          <a:xfrm>
            <a:off x="8208632" y="3876709"/>
            <a:ext cx="4574980" cy="3542746"/>
          </a:xfrm>
          <a:prstGeom prst="rect">
            <a:avLst/>
          </a:prstGeom>
          <a:ln w="12700">
            <a:solidFill/>
            <a:miter lim="400000"/>
          </a:ln>
          <a:effectLst>
            <a:outerShdw blurRad="50800" dist="63500" dir="2700000" rotWithShape="0">
              <a:srgbClr val="000000">
                <a:alpha val="50000"/>
              </a:srgbClr>
            </a:outerShdw>
          </a:effectLst>
        </p:spPr>
      </p:pic>
      <p:sp>
        <p:nvSpPr>
          <p:cNvPr id="168" name="Shape 168"/>
          <p:cNvSpPr/>
          <p:nvPr/>
        </p:nvSpPr>
        <p:spPr>
          <a:xfrm>
            <a:off x="364111" y="2950257"/>
            <a:ext cx="7269650" cy="502701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50800" tIns="50800" rIns="50800" bIns="50800" anchor="ctr">
            <a:spAutoFit/>
          </a:bodyPr>
          <a:lstStyle/>
          <a:p>
            <a:pPr lvl="0" algn="l">
              <a:defRPr sz="1800"/>
            </a:pPr>
            <a:endParaRPr sz="3200" dirty="0">
              <a:solidFill>
                <a:srgbClr val="570706"/>
              </a:solidFill>
              <a:latin typeface="Avenir Roman"/>
              <a:ea typeface="Avenir Roman"/>
              <a:cs typeface="Avenir Roman"/>
              <a:sym typeface="Avenir Roman"/>
            </a:endParaRPr>
          </a:p>
          <a:p>
            <a:pPr marL="203200" lvl="0" indent="-203200" algn="l">
              <a:buSzPct val="50000"/>
              <a:buBlip>
                <a:blip r:embed="rId4"/>
              </a:buBlip>
              <a:defRPr sz="1800"/>
            </a:pPr>
            <a:r>
              <a:rPr sz="3200" dirty="0">
                <a:latin typeface="Avenir Roman"/>
                <a:ea typeface="Avenir Roman"/>
                <a:cs typeface="Avenir Roman"/>
                <a:sym typeface="Avenir Roman"/>
              </a:rPr>
              <a:t> Provide more ways for L1 students to challenge themselves —&gt; linking learning with providing peer support</a:t>
            </a:r>
          </a:p>
          <a:p>
            <a:pPr marL="203200" lvl="0" indent="-203200" algn="l">
              <a:buSzPct val="50000"/>
              <a:buBlip>
                <a:blip r:embed="rId4"/>
              </a:buBlip>
              <a:defRPr sz="1800"/>
            </a:pPr>
            <a:r>
              <a:rPr sz="3200" dirty="0">
                <a:latin typeface="Avenir Roman"/>
                <a:ea typeface="Avenir Roman"/>
                <a:cs typeface="Avenir Roman"/>
                <a:sym typeface="Avenir Roman"/>
              </a:rPr>
              <a:t> Encourage peers to ask—“does this make sense?” rather than “is this correct”?</a:t>
            </a:r>
          </a:p>
          <a:p>
            <a:pPr marL="203200" lvl="0" indent="-203200" algn="l">
              <a:buSzPct val="50000"/>
              <a:buBlip>
                <a:blip r:embed="rId4"/>
              </a:buBlip>
              <a:defRPr sz="1800"/>
            </a:pPr>
            <a:r>
              <a:rPr sz="3200" dirty="0">
                <a:latin typeface="Avenir Roman"/>
                <a:ea typeface="Avenir Roman"/>
                <a:cs typeface="Avenir Roman"/>
                <a:sym typeface="Avenir Roman"/>
              </a:rPr>
              <a:t> Move more bootcamp content online </a:t>
            </a:r>
          </a:p>
          <a:p>
            <a:pPr marL="203200" lvl="0" indent="-203200" algn="l">
              <a:buSzPct val="50000"/>
              <a:buBlip>
                <a:blip r:embed="rId4"/>
              </a:buBlip>
              <a:defRPr sz="1800"/>
            </a:pPr>
            <a:r>
              <a:rPr sz="3200" dirty="0">
                <a:latin typeface="Avenir Roman"/>
                <a:ea typeface="Avenir Roman"/>
                <a:cs typeface="Avenir Roman"/>
                <a:sym typeface="Avenir Roman"/>
              </a:rPr>
              <a:t> Spend in-class bootcamp time on revising </a:t>
            </a:r>
          </a:p>
        </p:txBody>
      </p:sp>
    </p:spTree>
  </p:cSld>
  <p:clrMapOvr>
    <a:masterClrMapping/>
  </p:clrMapOvr>
  <p:transition spd="slow">
    <p:cover/>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172" name="Shape 172"/>
          <p:cNvSpPr>
            <a:spLocks noGrp="1"/>
          </p:cNvSpPr>
          <p:nvPr>
            <p:ph type="title"/>
          </p:nvPr>
        </p:nvSpPr>
        <p:spPr>
          <a:xfrm>
            <a:off x="952500" y="444500"/>
            <a:ext cx="11777514" cy="2159000"/>
          </a:xfrm>
          <a:prstGeom prst="rect">
            <a:avLst/>
          </a:prstGeom>
        </p:spPr>
        <p:txBody>
          <a:bodyPr anchor="t"/>
          <a:lstStyle>
            <a:lvl1pPr algn="l">
              <a:defRPr sz="6000">
                <a:solidFill>
                  <a:srgbClr val="570706"/>
                </a:solidFill>
                <a:latin typeface="Corbel"/>
                <a:ea typeface="Corbel"/>
                <a:cs typeface="Corbel"/>
                <a:sym typeface="Corbel"/>
              </a:defRPr>
            </a:lvl1pPr>
          </a:lstStyle>
          <a:p>
            <a:pPr lvl="0">
              <a:defRPr sz="1800">
                <a:solidFill>
                  <a:srgbClr val="000000"/>
                </a:solidFill>
              </a:defRPr>
            </a:pPr>
            <a:r>
              <a:rPr sz="6000">
                <a:solidFill>
                  <a:srgbClr val="570706"/>
                </a:solidFill>
              </a:rPr>
              <a:t>Moving on—from pilot to project:</a:t>
            </a:r>
          </a:p>
        </p:txBody>
      </p:sp>
      <p:sp>
        <p:nvSpPr>
          <p:cNvPr id="173" name="Shape 173"/>
          <p:cNvSpPr>
            <a:spLocks noGrp="1"/>
          </p:cNvSpPr>
          <p:nvPr>
            <p:ph type="body" idx="1"/>
          </p:nvPr>
        </p:nvSpPr>
        <p:spPr>
          <a:xfrm>
            <a:off x="676370" y="2224939"/>
            <a:ext cx="11652060" cy="7056322"/>
          </a:xfrm>
          <a:prstGeom prst="rect">
            <a:avLst/>
          </a:prstGeom>
        </p:spPr>
        <p:txBody>
          <a:bodyPr anchor="t"/>
          <a:lstStyle/>
          <a:p>
            <a:pPr marL="0" lvl="0" indent="0" defTabSz="543305">
              <a:spcBef>
                <a:spcPts val="500"/>
              </a:spcBef>
              <a:buSzTx/>
              <a:buNone/>
              <a:defRPr sz="1800"/>
            </a:pPr>
            <a:r>
              <a:rPr sz="3720" b="1" dirty="0">
                <a:solidFill>
                  <a:srgbClr val="861001"/>
                </a:solidFill>
                <a:latin typeface="Avenir Roman"/>
                <a:ea typeface="Avenir Roman"/>
                <a:cs typeface="Avenir Roman"/>
                <a:sym typeface="Avenir Roman"/>
              </a:rPr>
              <a:t>Next stage of research:</a:t>
            </a:r>
          </a:p>
          <a:p>
            <a:pPr marL="826769" lvl="1" indent="-413384" defTabSz="543305">
              <a:spcBef>
                <a:spcPts val="500"/>
              </a:spcBef>
              <a:buSzPct val="45000"/>
              <a:buBlip>
                <a:blip r:embed="rId3"/>
              </a:buBlip>
              <a:defRPr sz="1800"/>
            </a:pPr>
            <a:r>
              <a:rPr sz="3720" dirty="0">
                <a:latin typeface="Avenir Roman"/>
                <a:ea typeface="Avenir Roman"/>
                <a:cs typeface="Avenir Roman"/>
                <a:sym typeface="Avenir Roman"/>
              </a:rPr>
              <a:t>student questionnaire </a:t>
            </a:r>
            <a:r>
              <a:rPr sz="2604" dirty="0">
                <a:latin typeface="Avenir Roman"/>
                <a:ea typeface="Avenir Roman"/>
                <a:cs typeface="Avenir Roman"/>
                <a:sym typeface="Avenir Roman"/>
              </a:rPr>
              <a:t>(Questions 2 &amp; 5 adapted from Diab, N. W. Effects of peer- versus self-editing on students’ revision of language errors in revised drafts.)</a:t>
            </a:r>
          </a:p>
          <a:p>
            <a:pPr marL="826769" lvl="1" indent="-413384" defTabSz="543305">
              <a:spcBef>
                <a:spcPts val="500"/>
              </a:spcBef>
              <a:buSzPct val="45000"/>
              <a:buBlip>
                <a:blip r:embed="rId3"/>
              </a:buBlip>
              <a:defRPr sz="1800"/>
            </a:pPr>
            <a:r>
              <a:rPr sz="3720" dirty="0">
                <a:latin typeface="Avenir Roman"/>
                <a:ea typeface="Avenir Roman"/>
                <a:cs typeface="Avenir Roman"/>
                <a:sym typeface="Avenir Roman"/>
              </a:rPr>
              <a:t>TAs: survey and feedback on student writing</a:t>
            </a:r>
          </a:p>
          <a:p>
            <a:pPr marL="826769" lvl="1" indent="-413384" defTabSz="543305">
              <a:spcBef>
                <a:spcPts val="500"/>
              </a:spcBef>
              <a:buSzPct val="45000"/>
              <a:buBlip>
                <a:blip r:embed="rId3"/>
              </a:buBlip>
              <a:defRPr sz="1800"/>
            </a:pPr>
            <a:r>
              <a:rPr sz="3720" dirty="0">
                <a:latin typeface="Avenir Roman"/>
                <a:ea typeface="Avenir Roman"/>
                <a:cs typeface="Avenir Roman"/>
                <a:sym typeface="Avenir Roman"/>
              </a:rPr>
              <a:t>analysis of student </a:t>
            </a:r>
            <a:r>
              <a:rPr sz="3720" dirty="0">
                <a:solidFill>
                  <a:srgbClr val="861001"/>
                </a:solidFill>
                <a:latin typeface="Avenir Roman"/>
                <a:ea typeface="Avenir Roman"/>
                <a:cs typeface="Avenir Roman"/>
                <a:sym typeface="Avenir Roman"/>
              </a:rPr>
              <a:t>draft + PR + revision packages</a:t>
            </a:r>
            <a:r>
              <a:rPr sz="3720" dirty="0">
                <a:latin typeface="Avenir Roman"/>
                <a:ea typeface="Avenir Roman"/>
                <a:cs typeface="Avenir Roman"/>
                <a:sym typeface="Avenir Roman"/>
              </a:rPr>
              <a:t>:</a:t>
            </a:r>
          </a:p>
          <a:p>
            <a:pPr marL="1240155" lvl="2" indent="-413384" defTabSz="543305">
              <a:spcBef>
                <a:spcPts val="500"/>
              </a:spcBef>
              <a:buSzPct val="45000"/>
              <a:buBlip>
                <a:blip r:embed="rId3"/>
              </a:buBlip>
              <a:defRPr sz="1800"/>
            </a:pPr>
            <a:r>
              <a:rPr sz="3720" dirty="0">
                <a:latin typeface="Avenir Roman"/>
                <a:ea typeface="Avenir Roman"/>
                <a:cs typeface="Avenir Roman"/>
                <a:sym typeface="Avenir Roman"/>
              </a:rPr>
              <a:t>attitudes —&gt; Burkeian cluster </a:t>
            </a:r>
            <a:r>
              <a:rPr sz="3720" dirty="0" smtClean="0">
                <a:latin typeface="Avenir Roman"/>
                <a:ea typeface="Avenir Roman"/>
                <a:cs typeface="Avenir Roman"/>
                <a:sym typeface="Avenir Roman"/>
              </a:rPr>
              <a:t>criticism</a:t>
            </a:r>
          </a:p>
          <a:p>
            <a:pPr marL="1240155" lvl="2" indent="-413384" defTabSz="543305">
              <a:spcBef>
                <a:spcPts val="500"/>
              </a:spcBef>
              <a:buClr>
                <a:schemeClr val="accent5">
                  <a:lumMod val="75000"/>
                </a:schemeClr>
              </a:buClr>
              <a:buSzPct val="45000"/>
              <a:buBlip>
                <a:blip r:embed="rId3"/>
              </a:buBlip>
              <a:defRPr sz="1800"/>
            </a:pPr>
            <a:r>
              <a:rPr sz="3720" dirty="0">
                <a:latin typeface="Avenir Roman"/>
                <a:ea typeface="Avenir Roman"/>
                <a:cs typeface="Avenir Roman"/>
                <a:sym typeface="Avenir Roman"/>
              </a:rPr>
              <a:t>structural features  —&gt; instructor rubrics suggesting criteria; grounded theory </a:t>
            </a:r>
            <a:r>
              <a:rPr sz="2604" dirty="0">
                <a:latin typeface="Avenir Roman"/>
                <a:ea typeface="Avenir Roman"/>
                <a:cs typeface="Avenir Roman"/>
                <a:sym typeface="Avenir Roman"/>
              </a:rPr>
              <a:t>(Babcock and Thonus, pp. 44 – 45)</a:t>
            </a:r>
            <a:r>
              <a:rPr sz="2604" dirty="0" smtClean="0">
                <a:latin typeface="Avenir Roman"/>
                <a:ea typeface="Avenir Roman"/>
                <a:cs typeface="Avenir Roman"/>
                <a:sym typeface="Avenir Roman"/>
              </a:rPr>
              <a:t>.</a:t>
            </a:r>
            <a:r>
              <a:rPr lang="en-CA" sz="2604" dirty="0" smtClean="0">
                <a:latin typeface="Avenir Roman"/>
                <a:ea typeface="Avenir Roman"/>
                <a:cs typeface="Avenir Roman"/>
                <a:sym typeface="Avenir Roman"/>
              </a:rPr>
              <a:t> </a:t>
            </a:r>
            <a:r>
              <a:rPr lang="en-CA" sz="2604" dirty="0" smtClean="0">
                <a:solidFill>
                  <a:schemeClr val="accent5"/>
                </a:solidFill>
                <a:latin typeface="Avenir Roman"/>
                <a:ea typeface="Avenir Roman"/>
                <a:cs typeface="Avenir Roman"/>
                <a:sym typeface="Avenir Roman"/>
              </a:rPr>
              <a:t>See PPT notes for further details.</a:t>
            </a:r>
            <a:endParaRPr sz="2604" dirty="0">
              <a:solidFill>
                <a:schemeClr val="accent5"/>
              </a:solidFill>
              <a:latin typeface="Avenir Roman"/>
              <a:ea typeface="Avenir Roman"/>
              <a:cs typeface="Avenir Roman"/>
              <a:sym typeface="Avenir Roman"/>
            </a:endParaRPr>
          </a:p>
        </p:txBody>
      </p:sp>
    </p:spTree>
  </p:cSld>
  <p:clrMapOvr>
    <a:masterClrMapping/>
  </p:clrMapOvr>
  <p:transition spd="slow">
    <p:cove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3">
                                            <p:bg/>
                                          </p:spTgt>
                                        </p:tgtEl>
                                        <p:attrNameLst>
                                          <p:attrName>style.visibility</p:attrName>
                                        </p:attrNameLst>
                                      </p:cBhvr>
                                      <p:to>
                                        <p:strVal val="visible"/>
                                      </p:to>
                                    </p:set>
                                  </p:childTnLst>
                                </p:cTn>
                              </p:par>
                              <p:par>
                                <p:cTn id="7" presetID="1" presetClass="entr" presetSubtype="0" fill="hold" grpId="1">
                                  <p:stCondLst>
                                    <p:cond delay="0"/>
                                  </p:stCondLst>
                                  <p:iterate>
                                    <p:tmAbs val="0"/>
                                  </p:iterate>
                                  <p:childTnLst>
                                    <p:set>
                                      <p:cBhvr>
                                        <p:cTn id="8" fill="hold"/>
                                        <p:tgtEl>
                                          <p:spTgt spid="17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7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7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7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7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17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1" build="p" bldLvl="5" animBg="1" advAuto="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177" name="Shape 177"/>
          <p:cNvSpPr>
            <a:spLocks noGrp="1"/>
          </p:cNvSpPr>
          <p:nvPr>
            <p:ph type="title"/>
          </p:nvPr>
        </p:nvSpPr>
        <p:spPr>
          <a:xfrm>
            <a:off x="952500" y="444500"/>
            <a:ext cx="11777514" cy="2159000"/>
          </a:xfrm>
          <a:prstGeom prst="rect">
            <a:avLst/>
          </a:prstGeom>
        </p:spPr>
        <p:txBody>
          <a:bodyPr anchor="t"/>
          <a:lstStyle>
            <a:lvl1pPr algn="l">
              <a:defRPr sz="6000">
                <a:solidFill>
                  <a:srgbClr val="570706"/>
                </a:solidFill>
                <a:latin typeface="Corbel"/>
                <a:ea typeface="Corbel"/>
                <a:cs typeface="Corbel"/>
                <a:sym typeface="Corbel"/>
              </a:defRPr>
            </a:lvl1pPr>
          </a:lstStyle>
          <a:p>
            <a:pPr lvl="0">
              <a:defRPr sz="1800">
                <a:solidFill>
                  <a:srgbClr val="000000"/>
                </a:solidFill>
              </a:defRPr>
            </a:pPr>
            <a:r>
              <a:rPr sz="6000">
                <a:solidFill>
                  <a:srgbClr val="570706"/>
                </a:solidFill>
              </a:rPr>
              <a:t>Moving on—from project to praxis:</a:t>
            </a:r>
          </a:p>
        </p:txBody>
      </p:sp>
      <p:sp>
        <p:nvSpPr>
          <p:cNvPr id="178" name="Shape 178"/>
          <p:cNvSpPr>
            <a:spLocks noGrp="1"/>
          </p:cNvSpPr>
          <p:nvPr>
            <p:ph type="body" idx="1"/>
          </p:nvPr>
        </p:nvSpPr>
        <p:spPr>
          <a:xfrm>
            <a:off x="588809" y="2574360"/>
            <a:ext cx="11827182" cy="4604880"/>
          </a:xfrm>
          <a:prstGeom prst="rect">
            <a:avLst/>
          </a:prstGeom>
        </p:spPr>
        <p:txBody>
          <a:bodyPr anchor="t"/>
          <a:lstStyle/>
          <a:p>
            <a:pPr marL="444499" lvl="0" indent="-444499">
              <a:spcBef>
                <a:spcPts val="600"/>
              </a:spcBef>
              <a:buSzPct val="45000"/>
              <a:buBlip>
                <a:blip r:embed="rId3"/>
              </a:buBlip>
              <a:defRPr sz="1800"/>
            </a:pPr>
            <a:r>
              <a:rPr sz="4000">
                <a:latin typeface="Avenir Roman"/>
                <a:ea typeface="Avenir Roman"/>
                <a:cs typeface="Avenir Roman"/>
                <a:sym typeface="Avenir Roman"/>
              </a:rPr>
              <a:t>How can we help peers work through differences in language fluency? </a:t>
            </a:r>
          </a:p>
          <a:p>
            <a:pPr marL="444499" lvl="0" indent="-444499">
              <a:spcBef>
                <a:spcPts val="600"/>
              </a:spcBef>
              <a:buSzPct val="45000"/>
              <a:buBlip>
                <a:blip r:embed="rId3"/>
              </a:buBlip>
              <a:defRPr sz="1800"/>
            </a:pPr>
            <a:r>
              <a:rPr sz="4000">
                <a:latin typeface="Avenir Roman"/>
                <a:ea typeface="Avenir Roman"/>
                <a:cs typeface="Avenir Roman"/>
                <a:sym typeface="Avenir Roman"/>
              </a:rPr>
              <a:t>What approaches could increase EAL students’ confidence (or decrease anxiety) in their writing? </a:t>
            </a:r>
          </a:p>
          <a:p>
            <a:pPr marL="444499" lvl="0" indent="-444499">
              <a:spcBef>
                <a:spcPts val="600"/>
              </a:spcBef>
              <a:buSzPct val="45000"/>
              <a:buBlip>
                <a:blip r:embed="rId3"/>
              </a:buBlip>
              <a:defRPr sz="1800"/>
            </a:pPr>
            <a:r>
              <a:rPr sz="4000">
                <a:latin typeface="Avenir Roman"/>
                <a:ea typeface="Avenir Roman"/>
                <a:cs typeface="Avenir Roman"/>
                <a:sym typeface="Avenir Roman"/>
              </a:rPr>
              <a:t>How does peer review impact students’ revisions in specific ways?</a:t>
            </a:r>
          </a:p>
        </p:txBody>
      </p:sp>
    </p:spTree>
  </p:cSld>
  <p:clrMapOvr>
    <a:masterClrMapping/>
  </p:clrMapOvr>
  <p:transition spd="slow">
    <p:cover/>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sp>
        <p:nvSpPr>
          <p:cNvPr id="177" name="Shape 177"/>
          <p:cNvSpPr>
            <a:spLocks noGrp="1"/>
          </p:cNvSpPr>
          <p:nvPr>
            <p:ph type="title"/>
          </p:nvPr>
        </p:nvSpPr>
        <p:spPr>
          <a:xfrm>
            <a:off x="588809" y="240623"/>
            <a:ext cx="11777514" cy="1106184"/>
          </a:xfrm>
          <a:prstGeom prst="rect">
            <a:avLst/>
          </a:prstGeom>
        </p:spPr>
        <p:txBody>
          <a:bodyPr anchor="t">
            <a:normAutofit/>
          </a:bodyPr>
          <a:lstStyle>
            <a:lvl1pPr algn="l">
              <a:defRPr sz="6000">
                <a:solidFill>
                  <a:srgbClr val="570706"/>
                </a:solidFill>
                <a:latin typeface="Corbel"/>
                <a:ea typeface="Corbel"/>
                <a:cs typeface="Corbel"/>
                <a:sym typeface="Corbel"/>
              </a:defRPr>
            </a:lvl1pPr>
          </a:lstStyle>
          <a:p>
            <a:pPr lvl="0">
              <a:defRPr sz="1800">
                <a:solidFill>
                  <a:srgbClr val="000000"/>
                </a:solidFill>
              </a:defRPr>
            </a:pPr>
            <a:r>
              <a:rPr lang="en-CA" sz="4600" dirty="0" smtClean="0">
                <a:solidFill>
                  <a:srgbClr val="570706"/>
                </a:solidFill>
              </a:rPr>
              <a:t>References</a:t>
            </a:r>
            <a:endParaRPr sz="4600" dirty="0">
              <a:solidFill>
                <a:srgbClr val="570706"/>
              </a:solidFill>
            </a:endParaRPr>
          </a:p>
        </p:txBody>
      </p:sp>
      <p:sp>
        <p:nvSpPr>
          <p:cNvPr id="178" name="Shape 178"/>
          <p:cNvSpPr>
            <a:spLocks noGrp="1"/>
          </p:cNvSpPr>
          <p:nvPr>
            <p:ph type="body" idx="1"/>
          </p:nvPr>
        </p:nvSpPr>
        <p:spPr>
          <a:xfrm>
            <a:off x="347597" y="1096173"/>
            <a:ext cx="12379794" cy="8657427"/>
          </a:xfrm>
          <a:prstGeom prst="rect">
            <a:avLst/>
          </a:prstGeom>
        </p:spPr>
        <p:txBody>
          <a:bodyPr anchor="t">
            <a:noAutofit/>
          </a:bodyPr>
          <a:lstStyle/>
          <a:p>
            <a:pPr>
              <a:spcBef>
                <a:spcPts val="2000"/>
              </a:spcBef>
              <a:buNone/>
            </a:pPr>
            <a:r>
              <a:rPr lang="en-CA" sz="1600" dirty="0" err="1" smtClean="0">
                <a:latin typeface="Avenir Book"/>
                <a:cs typeface="Avenir Book"/>
              </a:rPr>
              <a:t>Alred</a:t>
            </a:r>
            <a:r>
              <a:rPr lang="en-CA" sz="1600" dirty="0" smtClean="0">
                <a:latin typeface="Avenir Book"/>
                <a:cs typeface="Avenir Book"/>
              </a:rPr>
              <a:t>, G. J. et al. (2012). </a:t>
            </a:r>
            <a:r>
              <a:rPr lang="en-CA" sz="1600" i="1" dirty="0" smtClean="0">
                <a:latin typeface="Avenir Book"/>
                <a:cs typeface="Avenir Book"/>
              </a:rPr>
              <a:t>The business writer’s handbook, 10</a:t>
            </a:r>
            <a:r>
              <a:rPr lang="en-CA" sz="1600" i="1" baseline="30000" dirty="0" smtClean="0">
                <a:latin typeface="Avenir Book"/>
                <a:cs typeface="Avenir Book"/>
              </a:rPr>
              <a:t>th</a:t>
            </a:r>
            <a:r>
              <a:rPr lang="en-CA" sz="1600" i="1" dirty="0" smtClean="0">
                <a:latin typeface="Avenir Book"/>
                <a:cs typeface="Avenir Book"/>
              </a:rPr>
              <a:t> ed</a:t>
            </a:r>
            <a:r>
              <a:rPr lang="en-CA" sz="1600" dirty="0" smtClean="0">
                <a:latin typeface="Avenir Book"/>
                <a:cs typeface="Avenir Book"/>
              </a:rPr>
              <a:t>. Boston &amp; New York: Bedford/St. Martin’s.</a:t>
            </a:r>
          </a:p>
          <a:p>
            <a:pPr>
              <a:spcBef>
                <a:spcPts val="2000"/>
              </a:spcBef>
              <a:buNone/>
            </a:pPr>
            <a:r>
              <a:rPr lang="en-GB" sz="1600" dirty="0" smtClean="0">
                <a:latin typeface="Avenir Book"/>
                <a:cs typeface="Avenir Book"/>
              </a:rPr>
              <a:t>Babcock, R.D. &amp; </a:t>
            </a:r>
            <a:r>
              <a:rPr lang="en-GB" sz="1600" dirty="0" err="1" smtClean="0">
                <a:latin typeface="Avenir Book"/>
                <a:cs typeface="Avenir Book"/>
              </a:rPr>
              <a:t>Thonus</a:t>
            </a:r>
            <a:r>
              <a:rPr lang="en-GB" sz="1600" dirty="0" smtClean="0">
                <a:latin typeface="Avenir Book"/>
                <a:cs typeface="Avenir Book"/>
              </a:rPr>
              <a:t>, T. (2012.) </a:t>
            </a:r>
            <a:r>
              <a:rPr lang="en-GB" sz="1600" i="1" dirty="0" smtClean="0">
                <a:latin typeface="Avenir Book"/>
                <a:cs typeface="Avenir Book"/>
              </a:rPr>
              <a:t>Researching the writing </a:t>
            </a:r>
            <a:r>
              <a:rPr lang="en-GB" sz="1600" i="1" dirty="0" err="1" smtClean="0">
                <a:latin typeface="Avenir Book"/>
                <a:cs typeface="Avenir Book"/>
              </a:rPr>
              <a:t>center</a:t>
            </a:r>
            <a:r>
              <a:rPr lang="en-GB" sz="1600" i="1" dirty="0" smtClean="0">
                <a:latin typeface="Avenir Book"/>
                <a:cs typeface="Avenir Book"/>
              </a:rPr>
              <a:t>: towards an evidence-based practice</a:t>
            </a:r>
            <a:r>
              <a:rPr lang="en-GB" sz="1600" dirty="0" smtClean="0">
                <a:latin typeface="Avenir Book"/>
                <a:cs typeface="Avenir Book"/>
              </a:rPr>
              <a:t>. New York: Peter Lang.</a:t>
            </a:r>
            <a:r>
              <a:rPr lang="en-US" sz="1600" dirty="0" smtClean="0">
                <a:latin typeface="Avenir Book"/>
                <a:cs typeface="Avenir Book"/>
              </a:rPr>
              <a:t> </a:t>
            </a:r>
          </a:p>
          <a:p>
            <a:pPr>
              <a:spcBef>
                <a:spcPts val="2000"/>
              </a:spcBef>
              <a:buNone/>
            </a:pPr>
            <a:r>
              <a:rPr lang="en-CA" sz="1600" dirty="0" err="1" smtClean="0">
                <a:latin typeface="Avenir Book"/>
                <a:cs typeface="Avenir Book"/>
              </a:rPr>
              <a:t>Bovée</a:t>
            </a:r>
            <a:r>
              <a:rPr lang="en-CA" sz="1600" dirty="0" smtClean="0">
                <a:latin typeface="Avenir Book"/>
                <a:cs typeface="Avenir Book"/>
              </a:rPr>
              <a:t>, C. L. et al. (2012). </a:t>
            </a:r>
            <a:r>
              <a:rPr lang="en-CA" sz="1600" i="1" dirty="0" smtClean="0">
                <a:latin typeface="Avenir Book"/>
                <a:cs typeface="Avenir Book"/>
              </a:rPr>
              <a:t>Business communication essentials, 3</a:t>
            </a:r>
            <a:r>
              <a:rPr lang="en-CA" sz="1600" i="1" baseline="30000" dirty="0" smtClean="0">
                <a:latin typeface="Avenir Book"/>
                <a:cs typeface="Avenir Book"/>
              </a:rPr>
              <a:t>rd</a:t>
            </a:r>
            <a:r>
              <a:rPr lang="en-CA" sz="1600" i="1" dirty="0" smtClean="0">
                <a:latin typeface="Avenir Book"/>
                <a:cs typeface="Avenir Book"/>
              </a:rPr>
              <a:t> Canadian ed</a:t>
            </a:r>
            <a:r>
              <a:rPr lang="en-CA" sz="1600" dirty="0" smtClean="0">
                <a:latin typeface="Avenir Book"/>
                <a:cs typeface="Avenir Book"/>
              </a:rPr>
              <a:t>. Toronto: Pearson Education.</a:t>
            </a:r>
            <a:endParaRPr lang="en-US" sz="1600" dirty="0" smtClean="0">
              <a:latin typeface="Avenir Book"/>
              <a:cs typeface="Avenir Book"/>
            </a:endParaRPr>
          </a:p>
          <a:p>
            <a:pPr>
              <a:spcBef>
                <a:spcPts val="2000"/>
              </a:spcBef>
              <a:buNone/>
            </a:pPr>
            <a:r>
              <a:rPr lang="en-CA" sz="1600" dirty="0" err="1" smtClean="0">
                <a:latin typeface="Avenir Book"/>
                <a:cs typeface="Avenir Book"/>
              </a:rPr>
              <a:t>Choi</a:t>
            </a:r>
            <a:r>
              <a:rPr lang="en-CA" sz="1600" dirty="0" smtClean="0">
                <a:latin typeface="Avenir Book"/>
                <a:cs typeface="Avenir Book"/>
              </a:rPr>
              <a:t>, J. (2013). </a:t>
            </a:r>
            <a:r>
              <a:rPr lang="en-US" sz="1600" dirty="0" smtClean="0">
                <a:latin typeface="Avenir Book"/>
                <a:cs typeface="Avenir Book"/>
              </a:rPr>
              <a:t>Does peer feedback affect L2 writers’ L2 learning, composition skills, </a:t>
            </a:r>
            <a:r>
              <a:rPr lang="en-US" sz="1600" dirty="0" err="1" smtClean="0">
                <a:latin typeface="Avenir Book"/>
                <a:cs typeface="Avenir Book"/>
              </a:rPr>
              <a:t>metacognitive</a:t>
            </a:r>
            <a:r>
              <a:rPr lang="en-US" sz="1600" dirty="0" smtClean="0">
                <a:latin typeface="Avenir Book"/>
                <a:cs typeface="Avenir Book"/>
              </a:rPr>
              <a:t> knowledge, and L2 writing anxiety? </a:t>
            </a:r>
            <a:r>
              <a:rPr lang="en-US" sz="1600" i="1" dirty="0" smtClean="0">
                <a:latin typeface="Avenir Book"/>
                <a:cs typeface="Avenir Book"/>
              </a:rPr>
              <a:t>English Teaching</a:t>
            </a:r>
            <a:r>
              <a:rPr lang="en-US" sz="1600" dirty="0" smtClean="0">
                <a:latin typeface="Avenir Book"/>
                <a:cs typeface="Avenir Book"/>
              </a:rPr>
              <a:t>, 68: 3, 187-213.</a:t>
            </a:r>
          </a:p>
          <a:p>
            <a:pPr>
              <a:spcBef>
                <a:spcPts val="2000"/>
              </a:spcBef>
              <a:buNone/>
            </a:pPr>
            <a:r>
              <a:rPr lang="en-US" sz="1600" dirty="0" err="1" smtClean="0">
                <a:latin typeface="Avenir Book"/>
                <a:cs typeface="Avenir Book"/>
              </a:rPr>
              <a:t>Diab</a:t>
            </a:r>
            <a:r>
              <a:rPr lang="en-US" sz="1600" dirty="0" smtClean="0">
                <a:latin typeface="Avenir Book"/>
                <a:cs typeface="Avenir Book"/>
              </a:rPr>
              <a:t>, N. M. (2010). Effects of peer- versus self-editing on students’ revision of language errors in revised drafts. </a:t>
            </a:r>
            <a:r>
              <a:rPr lang="en-US" sz="1600" i="1" dirty="0" smtClean="0">
                <a:latin typeface="Avenir Book"/>
                <a:cs typeface="Avenir Book"/>
              </a:rPr>
              <a:t>System 38</a:t>
            </a:r>
            <a:r>
              <a:rPr lang="en-US" sz="1600" dirty="0" smtClean="0">
                <a:latin typeface="Avenir Book"/>
                <a:cs typeface="Avenir Book"/>
              </a:rPr>
              <a:t>, 85–95, DOI:10.1016/j.system.2009.12.008</a:t>
            </a:r>
          </a:p>
          <a:p>
            <a:pPr>
              <a:spcBef>
                <a:spcPts val="2000"/>
              </a:spcBef>
              <a:buNone/>
            </a:pPr>
            <a:r>
              <a:rPr lang="en-CA" sz="1600" dirty="0" err="1" smtClean="0">
                <a:latin typeface="Avenir Book"/>
                <a:cs typeface="Avenir Book"/>
              </a:rPr>
              <a:t>Holst</a:t>
            </a:r>
            <a:r>
              <a:rPr lang="en-CA" sz="1600" dirty="0" smtClean="0">
                <a:latin typeface="Avenir Book"/>
                <a:cs typeface="Avenir Book"/>
              </a:rPr>
              <a:t>-Larkin, J. (2008). Actively learning about readers: audience modelling in business writing. </a:t>
            </a:r>
            <a:r>
              <a:rPr lang="en-CA" sz="1600" i="1" dirty="0" smtClean="0">
                <a:latin typeface="Avenir Book"/>
                <a:cs typeface="Avenir Book"/>
              </a:rPr>
              <a:t>Business Communication Quarterly, 71</a:t>
            </a:r>
            <a:r>
              <a:rPr lang="en-CA" sz="1600" dirty="0" smtClean="0">
                <a:latin typeface="Avenir Book"/>
                <a:cs typeface="Avenir Book"/>
              </a:rPr>
              <a:t>:75, 75-80. DOI: 10.1177/1080569907312878</a:t>
            </a:r>
            <a:endParaRPr lang="en-US" sz="1600" dirty="0" smtClean="0">
              <a:latin typeface="Avenir Book"/>
              <a:cs typeface="Avenir Book"/>
            </a:endParaRPr>
          </a:p>
          <a:p>
            <a:pPr>
              <a:spcBef>
                <a:spcPts val="2000"/>
              </a:spcBef>
              <a:buNone/>
            </a:pPr>
            <a:r>
              <a:rPr lang="en-CA" sz="1600" dirty="0" smtClean="0">
                <a:latin typeface="Avenir Book"/>
                <a:cs typeface="Avenir Book"/>
              </a:rPr>
              <a:t>Locker, K. O. et al. (2013). </a:t>
            </a:r>
            <a:r>
              <a:rPr lang="en-CA" sz="1600" i="1" dirty="0" smtClean="0">
                <a:latin typeface="Avenir Book"/>
                <a:cs typeface="Avenir Book"/>
              </a:rPr>
              <a:t>Business communication: building critical skills, 5</a:t>
            </a:r>
            <a:r>
              <a:rPr lang="en-CA" sz="1600" i="1" baseline="30000" dirty="0" smtClean="0">
                <a:latin typeface="Avenir Book"/>
                <a:cs typeface="Avenir Book"/>
              </a:rPr>
              <a:t>th</a:t>
            </a:r>
            <a:r>
              <a:rPr lang="en-CA" sz="1600" i="1" dirty="0" smtClean="0">
                <a:latin typeface="Avenir Book"/>
                <a:cs typeface="Avenir Book"/>
              </a:rPr>
              <a:t> Canadian ed</a:t>
            </a:r>
            <a:r>
              <a:rPr lang="en-CA" sz="1600" dirty="0" smtClean="0">
                <a:latin typeface="Avenir Book"/>
                <a:cs typeface="Avenir Book"/>
              </a:rPr>
              <a:t>. Toronto: McGraw-Hill Ryerson.</a:t>
            </a:r>
            <a:endParaRPr lang="en-US" sz="1600" dirty="0" smtClean="0">
              <a:latin typeface="Avenir Book"/>
              <a:cs typeface="Avenir Book"/>
            </a:endParaRPr>
          </a:p>
          <a:p>
            <a:pPr>
              <a:spcBef>
                <a:spcPts val="2000"/>
              </a:spcBef>
              <a:buNone/>
            </a:pPr>
            <a:r>
              <a:rPr lang="en-CA" sz="1600" dirty="0" smtClean="0">
                <a:latin typeface="Avenir Book"/>
                <a:cs typeface="Avenir Book"/>
              </a:rPr>
              <a:t>Meyer, C. (2010). </a:t>
            </a:r>
            <a:r>
              <a:rPr lang="en-CA" sz="1600" i="1" dirty="0" smtClean="0">
                <a:latin typeface="Avenir Book"/>
                <a:cs typeface="Avenir Book"/>
              </a:rPr>
              <a:t>Communicating for results: a Canadian student’s guide, 2</a:t>
            </a:r>
            <a:r>
              <a:rPr lang="en-CA" sz="1600" i="1" baseline="30000" dirty="0" smtClean="0">
                <a:latin typeface="Avenir Book"/>
                <a:cs typeface="Avenir Book"/>
              </a:rPr>
              <a:t>nd</a:t>
            </a:r>
            <a:r>
              <a:rPr lang="en-CA" sz="1600" i="1" dirty="0" smtClean="0">
                <a:latin typeface="Avenir Book"/>
                <a:cs typeface="Avenir Book"/>
              </a:rPr>
              <a:t> ed</a:t>
            </a:r>
            <a:r>
              <a:rPr lang="en-CA" sz="1600" dirty="0" smtClean="0">
                <a:latin typeface="Avenir Book"/>
                <a:cs typeface="Avenir Book"/>
              </a:rPr>
              <a:t>. Don Mills: Oxford University Press.</a:t>
            </a:r>
            <a:endParaRPr lang="en-US" sz="1600" dirty="0" smtClean="0">
              <a:latin typeface="Avenir Book"/>
              <a:cs typeface="Avenir Book"/>
            </a:endParaRPr>
          </a:p>
          <a:p>
            <a:pPr>
              <a:spcBef>
                <a:spcPts val="2000"/>
              </a:spcBef>
              <a:buNone/>
            </a:pPr>
            <a:r>
              <a:rPr lang="en-CA" sz="1600" dirty="0" smtClean="0">
                <a:latin typeface="Avenir Book"/>
                <a:cs typeface="Avenir Book"/>
              </a:rPr>
              <a:t>Popov-</a:t>
            </a:r>
            <a:r>
              <a:rPr lang="en-CA" sz="1600" dirty="0" err="1" smtClean="0">
                <a:latin typeface="Avenir Book"/>
                <a:cs typeface="Avenir Book"/>
              </a:rPr>
              <a:t>Doroshkin</a:t>
            </a:r>
            <a:r>
              <a:rPr lang="en-CA" sz="1600" dirty="0" smtClean="0">
                <a:latin typeface="Avenir Book"/>
                <a:cs typeface="Avenir Book"/>
              </a:rPr>
              <a:t>, S. (2013). Becoming workplace ready: how small group tutorials can help. MA thesis, Department of English, California State University, Sacramento. Retrieved from </a:t>
            </a:r>
            <a:r>
              <a:rPr lang="en-CA" sz="1600" u="sng" dirty="0" smtClean="0">
                <a:latin typeface="Avenir Book"/>
                <a:cs typeface="Avenir Book"/>
                <a:hlinkClick r:id="rId3"/>
              </a:rPr>
              <a:t>http://csus-dspace.calstate.edu/handle/10211.9/2353</a:t>
            </a:r>
            <a:r>
              <a:rPr lang="en-GB" sz="1600" dirty="0" smtClean="0">
                <a:latin typeface="Avenir Book"/>
                <a:cs typeface="Avenir Book"/>
              </a:rPr>
              <a:t> </a:t>
            </a:r>
            <a:endParaRPr lang="en-US" sz="1600" dirty="0" smtClean="0">
              <a:latin typeface="Avenir Book"/>
              <a:cs typeface="Avenir Book"/>
            </a:endParaRPr>
          </a:p>
          <a:p>
            <a:pPr>
              <a:spcBef>
                <a:spcPts val="2000"/>
              </a:spcBef>
              <a:buNone/>
            </a:pPr>
            <a:r>
              <a:rPr lang="en-CA" sz="1600" dirty="0" err="1" smtClean="0">
                <a:latin typeface="Avenir Book"/>
                <a:cs typeface="Avenir Book"/>
              </a:rPr>
              <a:t>Ren</a:t>
            </a:r>
            <a:r>
              <a:rPr lang="en-CA" sz="1600" dirty="0" smtClean="0">
                <a:latin typeface="Avenir Book"/>
                <a:cs typeface="Avenir Book"/>
              </a:rPr>
              <a:t>, H. &amp; </a:t>
            </a:r>
            <a:r>
              <a:rPr lang="en-CA" sz="1600" dirty="0" err="1" smtClean="0">
                <a:latin typeface="Avenir Book"/>
                <a:cs typeface="Avenir Book"/>
              </a:rPr>
              <a:t>Hu</a:t>
            </a:r>
            <a:r>
              <a:rPr lang="en-CA" sz="1600" dirty="0" smtClean="0">
                <a:latin typeface="Avenir Book"/>
                <a:cs typeface="Avenir Book"/>
              </a:rPr>
              <a:t>, G. (2012). Peer review and Chinese EFL/ESL student writers. </a:t>
            </a:r>
            <a:r>
              <a:rPr lang="en-CA" sz="1600" i="1" dirty="0" smtClean="0">
                <a:latin typeface="Avenir Book"/>
                <a:cs typeface="Avenir Book"/>
              </a:rPr>
              <a:t>English Australia Journal, 27</a:t>
            </a:r>
            <a:r>
              <a:rPr lang="en-CA" sz="1600" dirty="0" smtClean="0">
                <a:latin typeface="Avenir Book"/>
                <a:cs typeface="Avenir Book"/>
              </a:rPr>
              <a:t>:12, 3-16.</a:t>
            </a:r>
            <a:endParaRPr lang="en-US" sz="1600" dirty="0" smtClean="0">
              <a:latin typeface="Avenir Book"/>
              <a:cs typeface="Avenir Book"/>
            </a:endParaRPr>
          </a:p>
          <a:p>
            <a:pPr>
              <a:spcBef>
                <a:spcPts val="2000"/>
              </a:spcBef>
              <a:buNone/>
            </a:pPr>
            <a:r>
              <a:rPr lang="en-CA" sz="1600" dirty="0" err="1" smtClean="0">
                <a:latin typeface="Avenir Book"/>
                <a:cs typeface="Avenir Book"/>
              </a:rPr>
              <a:t>Rieber</a:t>
            </a:r>
            <a:r>
              <a:rPr lang="en-CA" sz="1600" dirty="0" smtClean="0">
                <a:latin typeface="Avenir Book"/>
                <a:cs typeface="Avenir Book"/>
              </a:rPr>
              <a:t>, L. J. (2010). </a:t>
            </a:r>
            <a:r>
              <a:rPr lang="en-US" sz="1600" dirty="0" smtClean="0">
                <a:latin typeface="Avenir Book"/>
                <a:cs typeface="Avenir Book"/>
              </a:rPr>
              <a:t>Using peer review to improve student writing in business courses. </a:t>
            </a:r>
            <a:r>
              <a:rPr lang="en-US" sz="1600" i="1" dirty="0" smtClean="0">
                <a:latin typeface="Avenir Book"/>
                <a:cs typeface="Avenir Book"/>
              </a:rPr>
              <a:t>Journal of Education for Business, 81</a:t>
            </a:r>
            <a:r>
              <a:rPr lang="en-US" sz="1600" dirty="0" smtClean="0">
                <a:latin typeface="Avenir Book"/>
                <a:cs typeface="Avenir Book"/>
              </a:rPr>
              <a:t>:6, 322-326, DOI: 10.3200/JOEB.81.6.322-326 </a:t>
            </a:r>
          </a:p>
          <a:p>
            <a:pPr>
              <a:spcBef>
                <a:spcPts val="2000"/>
              </a:spcBef>
              <a:buNone/>
            </a:pPr>
            <a:r>
              <a:rPr lang="en-CA" sz="1600" dirty="0" smtClean="0">
                <a:latin typeface="Avenir Book"/>
                <a:cs typeface="Avenir Book"/>
              </a:rPr>
              <a:t>Schneider, B. &amp; Andre, J. (2007). </a:t>
            </a:r>
            <a:r>
              <a:rPr lang="en-US" sz="1600" dirty="0" smtClean="0">
                <a:latin typeface="Avenir Book"/>
                <a:cs typeface="Avenir Book"/>
              </a:rPr>
              <a:t>Developing authority in student writing through written peer critique in the disciplines. </a:t>
            </a:r>
            <a:r>
              <a:rPr lang="en-US" sz="1600" i="1" dirty="0" smtClean="0">
                <a:latin typeface="Avenir Book"/>
                <a:cs typeface="Avenir Book"/>
              </a:rPr>
              <a:t>The Writing Instructor Beta 4.0</a:t>
            </a:r>
            <a:r>
              <a:rPr lang="en-US" sz="1600" dirty="0" smtClean="0">
                <a:latin typeface="Avenir Book"/>
                <a:cs typeface="Avenir Book"/>
              </a:rPr>
              <a:t> (Sept.), </a:t>
            </a:r>
            <a:r>
              <a:rPr lang="en-US" sz="1600" dirty="0" err="1" smtClean="0">
                <a:latin typeface="Avenir Book"/>
                <a:cs typeface="Avenir Book"/>
              </a:rPr>
              <a:t>n.p</a:t>
            </a:r>
            <a:r>
              <a:rPr lang="en-US" sz="1600" dirty="0" smtClean="0">
                <a:latin typeface="Avenir Book"/>
                <a:cs typeface="Avenir Book"/>
              </a:rPr>
              <a:t>. Retrieved from </a:t>
            </a:r>
            <a:r>
              <a:rPr lang="en-US" sz="1600" u="sng" dirty="0" smtClean="0">
                <a:latin typeface="Avenir Book"/>
                <a:cs typeface="Avenir Book"/>
                <a:hlinkClick r:id="rId4"/>
              </a:rPr>
              <a:t>http://www.writinginstructor.com/schneider-andre</a:t>
            </a:r>
            <a:r>
              <a:rPr lang="en-GB" sz="1600" dirty="0" smtClean="0">
                <a:latin typeface="Avenir Book"/>
                <a:cs typeface="Avenir Book"/>
              </a:rPr>
              <a:t> </a:t>
            </a:r>
            <a:endParaRPr lang="en-US" sz="1600" dirty="0" smtClean="0">
              <a:latin typeface="Avenir Book"/>
              <a:cs typeface="Avenir Book"/>
            </a:endParaRPr>
          </a:p>
          <a:p>
            <a:pPr>
              <a:spcBef>
                <a:spcPts val="2000"/>
              </a:spcBef>
              <a:buNone/>
            </a:pPr>
            <a:r>
              <a:rPr lang="en-US" sz="1600" dirty="0" err="1" smtClean="0">
                <a:latin typeface="Avenir Book"/>
                <a:cs typeface="Avenir Book"/>
              </a:rPr>
              <a:t>Vorobel</a:t>
            </a:r>
            <a:r>
              <a:rPr lang="en-US" sz="1600" dirty="0" smtClean="0">
                <a:latin typeface="Avenir Book"/>
                <a:cs typeface="Avenir Book"/>
              </a:rPr>
              <a:t>, O. &amp; Kim, D. (2013). Focusing on content: discourse in L2 peer review groups. </a:t>
            </a:r>
            <a:r>
              <a:rPr lang="en-US" sz="1600" i="1" dirty="0" smtClean="0">
                <a:latin typeface="Avenir Book"/>
                <a:cs typeface="Avenir Book"/>
              </a:rPr>
              <a:t>TESOL Journal</a:t>
            </a:r>
            <a:r>
              <a:rPr lang="en-US" sz="1600" dirty="0" smtClean="0">
                <a:latin typeface="Avenir Book"/>
                <a:cs typeface="Avenir Book"/>
              </a:rPr>
              <a:t>. DOI: 10.1002/tesj.126</a:t>
            </a:r>
          </a:p>
          <a:p>
            <a:pPr>
              <a:spcBef>
                <a:spcPts val="2000"/>
              </a:spcBef>
              <a:buNone/>
            </a:pPr>
            <a:r>
              <a:rPr lang="en-US" sz="1600" dirty="0" smtClean="0">
                <a:latin typeface="Avenir Book"/>
                <a:cs typeface="Avenir Book"/>
              </a:rPr>
              <a:t>Wisdom, S. W. (2006). Peer review in the contemporary corporation. Dissertation, Georgia State University. </a:t>
            </a:r>
            <a:r>
              <a:rPr lang="en-US" sz="1600" dirty="0" smtClean="0">
                <a:latin typeface="Avenir Book"/>
                <a:cs typeface="Avenir Book"/>
                <a:hlinkClick r:id="rId5"/>
              </a:rPr>
              <a:t>http://scholarworks.gsu.edu/english_diss/2</a:t>
            </a:r>
            <a:r>
              <a:rPr lang="en-US" sz="1600" dirty="0" smtClean="0">
                <a:latin typeface="Avenir Book"/>
                <a:cs typeface="Avenir Book"/>
              </a:rPr>
              <a:t> </a:t>
            </a:r>
            <a:endParaRPr lang="en-US" sz="1600" dirty="0">
              <a:latin typeface="Avenir Book"/>
              <a:cs typeface="Avenir Book"/>
            </a:endParaRPr>
          </a:p>
        </p:txBody>
      </p:sp>
    </p:spTree>
  </p:cSld>
  <p:clrMapOvr>
    <a:masterClrMapping/>
  </p:clrMapOvr>
  <p:transition spd="slow">
    <p:cover/>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5F0E0"/>
        </a:solidFill>
        <a:effectLst/>
      </p:bgPr>
    </p:bg>
    <p:spTree>
      <p:nvGrpSpPr>
        <p:cNvPr id="1" name=""/>
        <p:cNvGrpSpPr/>
        <p:nvPr/>
      </p:nvGrpSpPr>
      <p:grpSpPr>
        <a:xfrm>
          <a:off x="0" y="0"/>
          <a:ext cx="0" cy="0"/>
          <a:chOff x="0" y="0"/>
          <a:chExt cx="0" cy="0"/>
        </a:xfrm>
      </p:grpSpPr>
      <p:pic>
        <p:nvPicPr>
          <p:cNvPr id="182" name="davidleft.jpg"/>
          <p:cNvPicPr/>
          <p:nvPr/>
        </p:nvPicPr>
        <p:blipFill>
          <a:blip r:embed="rId2">
            <a:extLst/>
          </a:blip>
          <a:stretch>
            <a:fillRect/>
          </a:stretch>
        </p:blipFill>
        <p:spPr>
          <a:xfrm>
            <a:off x="8281158" y="2633516"/>
            <a:ext cx="1673812" cy="2522184"/>
          </a:xfrm>
          <a:prstGeom prst="rect">
            <a:avLst/>
          </a:prstGeom>
          <a:ln w="12700">
            <a:miter lim="400000"/>
          </a:ln>
        </p:spPr>
      </p:pic>
      <p:pic>
        <p:nvPicPr>
          <p:cNvPr id="183" name="davidt0315c copy.jpg"/>
          <p:cNvPicPr/>
          <p:nvPr/>
        </p:nvPicPr>
        <p:blipFill>
          <a:blip r:embed="rId3">
            <a:extLst/>
          </a:blip>
          <a:stretch>
            <a:fillRect/>
          </a:stretch>
        </p:blipFill>
        <p:spPr>
          <a:xfrm>
            <a:off x="10027242" y="3484610"/>
            <a:ext cx="1673582" cy="2525869"/>
          </a:xfrm>
          <a:prstGeom prst="rect">
            <a:avLst/>
          </a:prstGeom>
          <a:ln w="12700">
            <a:miter lim="400000"/>
          </a:ln>
        </p:spPr>
      </p:pic>
      <p:sp>
        <p:nvSpPr>
          <p:cNvPr id="184" name="Shape 184"/>
          <p:cNvSpPr/>
          <p:nvPr/>
        </p:nvSpPr>
        <p:spPr>
          <a:xfrm>
            <a:off x="861141" y="2239791"/>
            <a:ext cx="6171011" cy="4134465"/>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50800" tIns="50800" rIns="50800" bIns="50800" anchor="ctr">
            <a:spAutoFit/>
          </a:bodyPr>
          <a:lstStyle/>
          <a:p>
            <a:pPr lvl="0">
              <a:defRPr sz="1800"/>
            </a:pPr>
            <a:r>
              <a:rPr lang="en-CA" sz="3000" dirty="0" smtClean="0">
                <a:latin typeface="Avenir Roman"/>
                <a:ea typeface="Avenir Roman"/>
                <a:cs typeface="Avenir Roman"/>
                <a:sym typeface="Avenir Roman"/>
              </a:rPr>
              <a:t>Comments, questions, &amp;  suggestions are welcome!</a:t>
            </a:r>
            <a:br>
              <a:rPr lang="en-CA" sz="3000" dirty="0" smtClean="0">
                <a:latin typeface="Avenir Roman"/>
                <a:ea typeface="Avenir Roman"/>
                <a:cs typeface="Avenir Roman"/>
                <a:sym typeface="Avenir Roman"/>
              </a:rPr>
            </a:br>
            <a:endParaRPr lang="en-CA" sz="3000" dirty="0" smtClean="0">
              <a:latin typeface="Avenir Roman"/>
              <a:ea typeface="Avenir Roman"/>
              <a:cs typeface="Avenir Roman"/>
              <a:sym typeface="Avenir Roman"/>
            </a:endParaRPr>
          </a:p>
          <a:p>
            <a:pPr lvl="0">
              <a:defRPr sz="1800"/>
            </a:pPr>
            <a:r>
              <a:rPr lang="en-CA" sz="3000" dirty="0" smtClean="0">
                <a:latin typeface="Avenir Roman"/>
                <a:ea typeface="Avenir Roman"/>
                <a:cs typeface="Avenir Roman"/>
                <a:sym typeface="Avenir Roman"/>
              </a:rPr>
              <a:t>~~~~</a:t>
            </a:r>
          </a:p>
          <a:p>
            <a:pPr lvl="0" algn="l">
              <a:defRPr sz="1800"/>
            </a:pPr>
            <a:endParaRPr lang="en-CA" sz="3000" dirty="0" smtClean="0">
              <a:latin typeface="Avenir Roman"/>
              <a:ea typeface="Avenir Roman"/>
              <a:cs typeface="Avenir Roman"/>
              <a:sym typeface="Avenir Roman"/>
            </a:endParaRPr>
          </a:p>
          <a:p>
            <a:pPr lvl="0" algn="l">
              <a:defRPr sz="1800"/>
            </a:pPr>
            <a:r>
              <a:rPr sz="2600" dirty="0" smtClean="0">
                <a:solidFill>
                  <a:srgbClr val="C82506"/>
                </a:solidFill>
                <a:latin typeface="Avenir Roman"/>
                <a:ea typeface="Avenir Roman"/>
                <a:cs typeface="Avenir Roman"/>
                <a:sym typeface="Avenir Roman"/>
              </a:rPr>
              <a:t>Amanda </a:t>
            </a:r>
            <a:r>
              <a:rPr sz="2600" dirty="0">
                <a:solidFill>
                  <a:srgbClr val="C82506"/>
                </a:solidFill>
                <a:latin typeface="Avenir Roman"/>
                <a:ea typeface="Avenir Roman"/>
                <a:cs typeface="Avenir Roman"/>
                <a:sym typeface="Avenir Roman"/>
              </a:rPr>
              <a:t>Goldrick-Jones</a:t>
            </a:r>
            <a:r>
              <a:rPr sz="2600" dirty="0" smtClean="0">
                <a:solidFill>
                  <a:srgbClr val="C82506"/>
                </a:solidFill>
                <a:latin typeface="Avenir Roman"/>
                <a:ea typeface="Avenir Roman"/>
                <a:cs typeface="Avenir Roman"/>
                <a:sym typeface="Avenir Roman"/>
              </a:rPr>
              <a:t> </a:t>
            </a:r>
            <a:endParaRPr lang="en-CA" sz="2600" dirty="0" smtClean="0">
              <a:solidFill>
                <a:srgbClr val="C82506"/>
              </a:solidFill>
              <a:latin typeface="Avenir Roman"/>
              <a:ea typeface="Avenir Roman"/>
              <a:cs typeface="Avenir Roman"/>
              <a:sym typeface="Avenir Roman"/>
            </a:endParaRPr>
          </a:p>
          <a:p>
            <a:pPr lvl="0" algn="l">
              <a:defRPr sz="1800"/>
            </a:pPr>
            <a:r>
              <a:rPr lang="en-CA" sz="2600" dirty="0" smtClean="0">
                <a:latin typeface="Avenir Roman"/>
                <a:ea typeface="Avenir Roman"/>
                <a:cs typeface="Avenir Roman"/>
                <a:sym typeface="Avenir Roman"/>
              </a:rPr>
              <a:t>Writing Services Coordinator</a:t>
            </a:r>
          </a:p>
          <a:p>
            <a:pPr lvl="0" algn="l">
              <a:defRPr sz="1800"/>
            </a:pPr>
            <a:r>
              <a:rPr lang="en-CA" sz="2600" dirty="0" smtClean="0">
                <a:latin typeface="Avenir Roman"/>
                <a:ea typeface="Avenir Roman"/>
                <a:cs typeface="Avenir Roman"/>
                <a:sym typeface="Avenir Roman"/>
              </a:rPr>
              <a:t>SFU Student Learning Commons</a:t>
            </a:r>
            <a:r>
              <a:rPr sz="2600" dirty="0" smtClean="0">
                <a:latin typeface="Avenir Roman"/>
                <a:ea typeface="Avenir Roman"/>
                <a:cs typeface="Avenir Roman"/>
                <a:sym typeface="Avenir Roman"/>
              </a:rPr>
              <a:t> </a:t>
            </a:r>
            <a:r>
              <a:rPr sz="2600" u="sng" dirty="0">
                <a:latin typeface="Avenir Roman"/>
                <a:ea typeface="Avenir Roman"/>
                <a:cs typeface="Avenir Roman"/>
                <a:sym typeface="Avenir Roman"/>
                <a:hlinkClick r:id="rId4"/>
              </a:rPr>
              <a:t>agoldric@sfu.ca</a:t>
            </a:r>
            <a:r>
              <a:rPr sz="2600" dirty="0" smtClean="0">
                <a:latin typeface="Avenir Roman"/>
                <a:ea typeface="Avenir Roman"/>
                <a:cs typeface="Avenir Roman"/>
                <a:sym typeface="Avenir Roman"/>
              </a:rPr>
              <a:t> </a:t>
            </a:r>
            <a:endParaRPr sz="2600" dirty="0">
              <a:latin typeface="Avenir Roman"/>
              <a:ea typeface="Avenir Roman"/>
              <a:cs typeface="Avenir Roman"/>
              <a:sym typeface="Avenir Roman"/>
            </a:endParaRPr>
          </a:p>
        </p:txBody>
      </p:sp>
      <p:pic>
        <p:nvPicPr>
          <p:cNvPr id="186" name="Picture 185"/>
          <p:cNvPicPr/>
          <p:nvPr/>
        </p:nvPicPr>
        <p:blipFill>
          <a:blip r:embed="rId5">
            <a:extLst/>
          </a:blip>
          <a:stretch>
            <a:fillRect/>
          </a:stretch>
        </p:blipFill>
        <p:spPr>
          <a:xfrm rot="18900000">
            <a:off x="7395074" y="6235700"/>
            <a:ext cx="1948452" cy="152400"/>
          </a:xfrm>
          <a:prstGeom prst="rect">
            <a:avLst/>
          </a:prstGeom>
        </p:spPr>
      </p:pic>
      <p:pic>
        <p:nvPicPr>
          <p:cNvPr id="188" name="Picture 187"/>
          <p:cNvPicPr/>
          <p:nvPr/>
        </p:nvPicPr>
        <p:blipFill>
          <a:blip r:embed="rId6">
            <a:extLst/>
          </a:blip>
          <a:stretch>
            <a:fillRect/>
          </a:stretch>
        </p:blipFill>
        <p:spPr>
          <a:xfrm rot="13500000">
            <a:off x="7279269" y="6636518"/>
            <a:ext cx="630810" cy="152401"/>
          </a:xfrm>
          <a:prstGeom prst="rect">
            <a:avLst/>
          </a:prstGeom>
        </p:spPr>
      </p:pic>
      <p:pic>
        <p:nvPicPr>
          <p:cNvPr id="190" name="SFU_2012.png"/>
          <p:cNvPicPr/>
          <p:nvPr/>
        </p:nvPicPr>
        <p:blipFill>
          <a:blip r:embed="rId7">
            <a:extLst/>
          </a:blip>
          <a:stretch>
            <a:fillRect/>
          </a:stretch>
        </p:blipFill>
        <p:spPr>
          <a:xfrm>
            <a:off x="861141" y="8176844"/>
            <a:ext cx="3934845" cy="821404"/>
          </a:xfrm>
          <a:prstGeom prst="rect">
            <a:avLst/>
          </a:prstGeom>
          <a:ln w="12700">
            <a:miter lim="400000"/>
          </a:ln>
        </p:spPr>
      </p:pic>
      <p:pic>
        <p:nvPicPr>
          <p:cNvPr id="191" name="penvert.gif"/>
          <p:cNvPicPr/>
          <p:nvPr/>
        </p:nvPicPr>
        <p:blipFill>
          <a:blip r:embed="rId8">
            <a:extLst/>
          </a:blip>
          <a:stretch>
            <a:fillRect/>
          </a:stretch>
        </p:blipFill>
        <p:spPr>
          <a:xfrm rot="2297642">
            <a:off x="10507615" y="393700"/>
            <a:ext cx="712835" cy="6091490"/>
          </a:xfrm>
          <a:prstGeom prst="rect">
            <a:avLst/>
          </a:prstGeom>
          <a:ln w="12700">
            <a:miter lim="400000"/>
          </a:ln>
        </p:spPr>
      </p:pic>
    </p:spTree>
  </p:cSld>
  <p:clrMapOvr>
    <a:masterClrMapping/>
  </p:clrMapOvr>
  <p:transition spd="slow">
    <p:cove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9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1000"/>
                                  </p:stCondLst>
                                  <p:iterate>
                                    <p:tmAbs val="0"/>
                                  </p:iterate>
                                  <p:childTnLst>
                                    <p:set>
                                      <p:cBhvr>
                                        <p:cTn id="9" fill="hold"/>
                                        <p:tgtEl>
                                          <p:spTgt spid="1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2" animBg="1" advAuto="0"/>
      <p:bldP spid="190" grpId="1" animBg="1" advAuto="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85</TotalTime>
  <Words>2640</Words>
  <Application>Microsoft Macintosh PowerPoint</Application>
  <PresentationFormat>Custom</PresentationFormat>
  <Paragraphs>157</Paragraphs>
  <Slides>22</Slides>
  <Notes>20</Notes>
  <HiddenSlides>0</HiddenSlides>
  <MMClips>0</MMClips>
  <ScaleCrop>false</ScaleCrop>
  <HeadingPairs>
    <vt:vector size="4" baseType="variant">
      <vt:variant>
        <vt:lpstr>Design Template</vt:lpstr>
      </vt:variant>
      <vt:variant>
        <vt:i4>1</vt:i4>
      </vt:variant>
      <vt:variant>
        <vt:lpstr>Slide Titles</vt:lpstr>
      </vt:variant>
      <vt:variant>
        <vt:i4>22</vt:i4>
      </vt:variant>
    </vt:vector>
  </HeadingPairs>
  <TitlesOfParts>
    <vt:vector size="23" baseType="lpstr">
      <vt:lpstr>White</vt:lpstr>
      <vt:lpstr>“I’m not a grammar expert!”</vt:lpstr>
      <vt:lpstr>Session approach . . .</vt:lpstr>
      <vt:lpstr>Research Question . . .</vt:lpstr>
      <vt:lpstr>Slide 4</vt:lpstr>
      <vt:lpstr>About BUS 360W @ SFU</vt:lpstr>
      <vt:lpstr>The “writing boot camp” pilot:  Jan. - Apr. 2014</vt:lpstr>
      <vt:lpstr>Designing a peer review process</vt:lpstr>
      <vt:lpstr>Creating a peer review environment</vt:lpstr>
      <vt:lpstr>Slide 9</vt:lpstr>
      <vt:lpstr>Challenges to integrating peer review in BUS 360W</vt:lpstr>
      <vt:lpstr>What did we learn from this pilot? Some negative feedback</vt:lpstr>
      <vt:lpstr>Student concerns (around EAL issues) are corroborated . . .</vt:lpstr>
      <vt:lpstr>What did we learn from this pilot? Some positive feedback</vt:lpstr>
      <vt:lpstr>How can students benefit from peer review?</vt:lpstr>
      <vt:lpstr>How can students and instructors benefit from incorporating peer review?</vt:lpstr>
      <vt:lpstr>Another benefit . . .</vt:lpstr>
      <vt:lpstr>From the IRP report . . .</vt:lpstr>
      <vt:lpstr>Next round: BUS 360 post-feedback</vt:lpstr>
      <vt:lpstr>Moving on—from pilot to project:</vt:lpstr>
      <vt:lpstr>Moving on—from project to praxis:</vt:lpstr>
      <vt:lpstr>References</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 not a grammar expert!”</dc:title>
  <cp:lastModifiedBy>Amanda Goldrick-Jones</cp:lastModifiedBy>
  <cp:revision>8</cp:revision>
  <dcterms:created xsi:type="dcterms:W3CDTF">2014-06-05T18:42:34Z</dcterms:created>
  <dcterms:modified xsi:type="dcterms:W3CDTF">2014-06-05T18:45:53Z</dcterms:modified>
</cp:coreProperties>
</file>